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59" r:id="rId4"/>
    <p:sldId id="262" r:id="rId5"/>
    <p:sldId id="264" r:id="rId6"/>
    <p:sldId id="260" r:id="rId7"/>
    <p:sldId id="265" r:id="rId8"/>
    <p:sldId id="266" r:id="rId9"/>
    <p:sldId id="267" r:id="rId10"/>
    <p:sldId id="261" r:id="rId11"/>
    <p:sldId id="268" r:id="rId12"/>
    <p:sldId id="270" r:id="rId13"/>
    <p:sldId id="269" r:id="rId14"/>
    <p:sldId id="271" r:id="rId15"/>
    <p:sldId id="272"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85B5"/>
    <a:srgbClr val="5183FC"/>
    <a:srgbClr val="0F1726"/>
    <a:srgbClr val="F262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7762" autoAdjust="0"/>
  </p:normalViewPr>
  <p:slideViewPr>
    <p:cSldViewPr snapToGrid="0">
      <p:cViewPr varScale="1">
        <p:scale>
          <a:sx n="93" d="100"/>
          <a:sy n="93" d="100"/>
        </p:scale>
        <p:origin x="381" y="8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16052-C0B3-4203-B456-13248CE25EDD}" type="datetimeFigureOut">
              <a:rPr lang="id-ID" smtClean="0"/>
              <a:t>20/06/2024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9C9E9-BC28-4FE3-A008-B7F15AF0334C}" type="slidenum">
              <a:rPr lang="id-ID" smtClean="0"/>
              <a:t>‹#›</a:t>
            </a:fld>
            <a:endParaRPr lang="id-ID"/>
          </a:p>
        </p:txBody>
      </p:sp>
    </p:spTree>
    <p:extLst>
      <p:ext uri="{BB962C8B-B14F-4D97-AF65-F5344CB8AC3E}">
        <p14:creationId xmlns:p14="http://schemas.microsoft.com/office/powerpoint/2010/main" val="388060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5"/>
          </p:nvPr>
        </p:nvSpPr>
        <p:spPr/>
        <p:txBody>
          <a:bodyPr/>
          <a:lstStyle/>
          <a:p>
            <a:fld id="{8919C9E9-BC28-4FE3-A008-B7F15AF0334C}" type="slidenum">
              <a:rPr lang="id-ID" smtClean="0"/>
              <a:t>6</a:t>
            </a:fld>
            <a:endParaRPr lang="id-ID"/>
          </a:p>
        </p:txBody>
      </p:sp>
    </p:spTree>
    <p:extLst>
      <p:ext uri="{BB962C8B-B14F-4D97-AF65-F5344CB8AC3E}">
        <p14:creationId xmlns:p14="http://schemas.microsoft.com/office/powerpoint/2010/main" val="3260061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Scraping Data</a:t>
            </a:r>
          </a:p>
          <a:p>
            <a:r>
              <a:rPr lang="id-ID"/>
              <a:t>Pengumpulan data dilakukan dengan cara scraping data pada </a:t>
            </a:r>
            <a:r>
              <a:rPr lang="en-US"/>
              <a:t>Google Play</a:t>
            </a:r>
            <a:r>
              <a:rPr lang="id-ID"/>
              <a:t>. Dataset terdiri dari </a:t>
            </a:r>
            <a:r>
              <a:rPr lang="en-US"/>
              <a:t>200</a:t>
            </a:r>
            <a:r>
              <a:rPr lang="id-ID"/>
              <a:t> ulasan untuk setiap aplikasi, yaitu</a:t>
            </a:r>
            <a:r>
              <a:rPr lang="en-US"/>
              <a:t> I</a:t>
            </a:r>
            <a:r>
              <a:rPr lang="id-ID"/>
              <a:t>ndodax</a:t>
            </a:r>
            <a:r>
              <a:rPr lang="en-US"/>
              <a:t>, Binance, dan Pintu. </a:t>
            </a:r>
            <a:r>
              <a:rPr lang="id-ID"/>
              <a:t>Setiap ulasan diberi label positif (rating &gt;3) atau negatif (rating &lt;3)</a:t>
            </a:r>
            <a:endParaRPr lang="en-US"/>
          </a:p>
          <a:p>
            <a:endParaRPr lang="en-US"/>
          </a:p>
          <a:p>
            <a:r>
              <a:rPr lang="en-US"/>
              <a:t>2. </a:t>
            </a:r>
            <a:r>
              <a:rPr lang="id-ID"/>
              <a:t>TEXT PREPROCESSING</a:t>
            </a:r>
            <a:endParaRPr lang="en-US"/>
          </a:p>
          <a:p>
            <a:pPr>
              <a:buFont typeface="+mj-lt"/>
              <a:buAutoNum type="arabicPeriod"/>
            </a:pPr>
            <a:r>
              <a:rPr lang="id-ID" b="0"/>
              <a:t>Data Cleaning:</a:t>
            </a:r>
          </a:p>
          <a:p>
            <a:pPr marL="742950" lvl="1" indent="-285750">
              <a:buFont typeface="+mj-lt"/>
              <a:buAutoNum type="arabicPeriod"/>
            </a:pPr>
            <a:r>
              <a:rPr lang="id-ID"/>
              <a:t>Membersihkan teks dari karakter-karakter yang tidak diinginkan seperti tanda baca, angka, dan simbol-simbol khusus yang tidak relevan.</a:t>
            </a:r>
          </a:p>
          <a:p>
            <a:pPr marL="742950" lvl="1" indent="-285750">
              <a:buFont typeface="+mj-lt"/>
              <a:buAutoNum type="arabicPeriod"/>
            </a:pPr>
            <a:r>
              <a:rPr lang="id-ID"/>
              <a:t>Menghilangkan teks HTML, URL, atau tag-tagnya.</a:t>
            </a:r>
          </a:p>
          <a:p>
            <a:pPr>
              <a:buFont typeface="+mj-lt"/>
              <a:buAutoNum type="arabicPeriod"/>
            </a:pPr>
            <a:r>
              <a:rPr lang="id-ID" b="0"/>
              <a:t>Case Folding:</a:t>
            </a:r>
          </a:p>
          <a:p>
            <a:pPr marL="742950" lvl="1" indent="-285750">
              <a:buFont typeface="+mj-lt"/>
              <a:buAutoNum type="arabicPeriod"/>
            </a:pPr>
            <a:r>
              <a:rPr lang="id-ID"/>
              <a:t>Mengubah semua huruf dalam teks menjadi huruf kecil (lowercase) untuk mengurangi variasi kata akibat perbedaan huruf besar dan kecil.</a:t>
            </a:r>
          </a:p>
          <a:p>
            <a:pPr marL="742950" lvl="1" indent="-285750">
              <a:buFont typeface="+mj-lt"/>
              <a:buAutoNum type="arabicPeriod"/>
            </a:pPr>
            <a:r>
              <a:rPr lang="id-ID"/>
              <a:t>Contoh: "Teks Contoh" menjadi "teks contoh".</a:t>
            </a:r>
          </a:p>
          <a:p>
            <a:pPr>
              <a:buFont typeface="+mj-lt"/>
              <a:buAutoNum type="arabicPeriod"/>
            </a:pPr>
            <a:r>
              <a:rPr lang="id-ID" b="0"/>
              <a:t>Stopword Removal:</a:t>
            </a:r>
          </a:p>
          <a:p>
            <a:pPr marL="742950" lvl="1" indent="-285750">
              <a:buFont typeface="+mj-lt"/>
              <a:buAutoNum type="arabicPeriod"/>
            </a:pPr>
            <a:r>
              <a:rPr lang="id-ID"/>
              <a:t>Menghapus kata-kata umum yang tidak memberikan informasi penting dalam analisis teks, seperti "dan", "yang", "di", dan sebagainya.</a:t>
            </a:r>
          </a:p>
          <a:p>
            <a:pPr marL="742950" lvl="1" indent="-285750">
              <a:buFont typeface="+mj-lt"/>
              <a:buAutoNum type="arabicPeriod"/>
            </a:pPr>
            <a:r>
              <a:rPr lang="id-ID"/>
              <a:t>Menggunakan daftar stopword yang telah ditentukan untuk memfilter kata-kata tersebut.</a:t>
            </a:r>
          </a:p>
          <a:p>
            <a:pPr>
              <a:buFont typeface="+mj-lt"/>
              <a:buAutoNum type="arabicPeriod"/>
            </a:pPr>
            <a:r>
              <a:rPr lang="id-ID" b="0"/>
              <a:t>Tokenizing:</a:t>
            </a:r>
          </a:p>
          <a:p>
            <a:pPr marL="742950" lvl="1" indent="-285750">
              <a:buFont typeface="+mj-lt"/>
              <a:buAutoNum type="arabicPeriod"/>
            </a:pPr>
            <a:r>
              <a:rPr lang="id-ID"/>
              <a:t>Memecah teks menjadi unit-unit kecil yang disebut token, biasanya berupa kata atau frasa.</a:t>
            </a:r>
          </a:p>
          <a:p>
            <a:pPr marL="742950" lvl="1" indent="-285750">
              <a:buFont typeface="+mj-lt"/>
              <a:buAutoNum type="arabicPeriod"/>
            </a:pPr>
            <a:r>
              <a:rPr lang="id-ID"/>
              <a:t>Contoh: "teks contoh" menjadi ["teks", "contoh"].</a:t>
            </a:r>
          </a:p>
          <a:p>
            <a:pPr>
              <a:buFont typeface="+mj-lt"/>
              <a:buAutoNum type="arabicPeriod"/>
            </a:pPr>
            <a:r>
              <a:rPr lang="id-ID" b="0"/>
              <a:t>Stemming:</a:t>
            </a:r>
          </a:p>
          <a:p>
            <a:pPr marL="742950" lvl="1" indent="-285750">
              <a:buFont typeface="+mj-lt"/>
              <a:buAutoNum type="arabicPeriod"/>
            </a:pPr>
            <a:r>
              <a:rPr lang="id-ID"/>
              <a:t>Mengubah kata-kata menjadi bentuk dasar atau akar katanya.</a:t>
            </a:r>
          </a:p>
          <a:p>
            <a:pPr marL="742950" lvl="1" indent="-285750">
              <a:buFont typeface="+mj-lt"/>
              <a:buAutoNum type="arabicPeriod"/>
            </a:pPr>
            <a:r>
              <a:rPr lang="id-ID"/>
              <a:t>Contoh: "berlari", "berlari-lari", "pelari" menjadi "lari".</a:t>
            </a:r>
          </a:p>
          <a:p>
            <a:r>
              <a:rPr lang="id-ID"/>
              <a:t>Proses ini bertujuan untuk menyederhanakan dan menormalkan teks sehingga lebih mudah dianalisis oleh algoritma pemrosesan bahasa alami.</a:t>
            </a:r>
            <a:endParaRPr lang="en-US"/>
          </a:p>
          <a:p>
            <a:endParaRPr lang="id-ID"/>
          </a:p>
        </p:txBody>
      </p:sp>
      <p:sp>
        <p:nvSpPr>
          <p:cNvPr id="4" name="Slide Number Placeholder 3"/>
          <p:cNvSpPr>
            <a:spLocks noGrp="1"/>
          </p:cNvSpPr>
          <p:nvPr>
            <p:ph type="sldNum" sz="quarter" idx="5"/>
          </p:nvPr>
        </p:nvSpPr>
        <p:spPr/>
        <p:txBody>
          <a:bodyPr/>
          <a:lstStyle/>
          <a:p>
            <a:fld id="{8919C9E9-BC28-4FE3-A008-B7F15AF0334C}" type="slidenum">
              <a:rPr lang="id-ID" smtClean="0"/>
              <a:t>7</a:t>
            </a:fld>
            <a:endParaRPr lang="id-ID"/>
          </a:p>
        </p:txBody>
      </p:sp>
    </p:spTree>
    <p:extLst>
      <p:ext uri="{BB962C8B-B14F-4D97-AF65-F5344CB8AC3E}">
        <p14:creationId xmlns:p14="http://schemas.microsoft.com/office/powerpoint/2010/main" val="1950240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3. PEMBOBOTAN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Pembobotan melibatkan pemberian nilai atau bobot pada setiap observasi dalam dataset. Metode TFIDF berfungsi menemukan representasi nilai dari setiap dokumen dalam suatu kumpulan data pelatihan (training set). Selanjutnya, dilakukan pemisahan antara Data Training dan Data Testing dengan rasio 80:20.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4. PEMODELAN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Penggunaan Naïve Bayes Classifier (NBC) dalam proses klasifikasi bertujuan untuk menghitung nilai f1_score, akurasi, recall, dan presisi</a:t>
            </a:r>
          </a:p>
        </p:txBody>
      </p:sp>
      <p:sp>
        <p:nvSpPr>
          <p:cNvPr id="4" name="Slide Number Placeholder 3"/>
          <p:cNvSpPr>
            <a:spLocks noGrp="1"/>
          </p:cNvSpPr>
          <p:nvPr>
            <p:ph type="sldNum" sz="quarter" idx="5"/>
          </p:nvPr>
        </p:nvSpPr>
        <p:spPr/>
        <p:txBody>
          <a:bodyPr/>
          <a:lstStyle/>
          <a:p>
            <a:fld id="{8919C9E9-BC28-4FE3-A008-B7F15AF0334C}" type="slidenum">
              <a:rPr lang="id-ID" smtClean="0"/>
              <a:t>8</a:t>
            </a:fld>
            <a:endParaRPr lang="id-ID"/>
          </a:p>
        </p:txBody>
      </p:sp>
    </p:spTree>
    <p:extLst>
      <p:ext uri="{BB962C8B-B14F-4D97-AF65-F5344CB8AC3E}">
        <p14:creationId xmlns:p14="http://schemas.microsoft.com/office/powerpoint/2010/main" val="2838024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 EVALUASI MODEL</a:t>
            </a:r>
          </a:p>
          <a:p>
            <a:r>
              <a:rPr lang="id-ID"/>
              <a:t>Evaluasi dilakukan untuk menilai performa model yang diterapkan pada analisis sentimen. Confusion Matrix digunakan untuk melakukan validasi pada pengukuran klasifikasi, menguji objek yang benar dan yang salah</a:t>
            </a:r>
          </a:p>
        </p:txBody>
      </p:sp>
      <p:sp>
        <p:nvSpPr>
          <p:cNvPr id="4" name="Slide Number Placeholder 3"/>
          <p:cNvSpPr>
            <a:spLocks noGrp="1"/>
          </p:cNvSpPr>
          <p:nvPr>
            <p:ph type="sldNum" sz="quarter" idx="5"/>
          </p:nvPr>
        </p:nvSpPr>
        <p:spPr/>
        <p:txBody>
          <a:bodyPr/>
          <a:lstStyle/>
          <a:p>
            <a:fld id="{8919C9E9-BC28-4FE3-A008-B7F15AF0334C}" type="slidenum">
              <a:rPr lang="id-ID" smtClean="0"/>
              <a:t>9</a:t>
            </a:fld>
            <a:endParaRPr lang="id-ID"/>
          </a:p>
        </p:txBody>
      </p:sp>
    </p:spTree>
    <p:extLst>
      <p:ext uri="{BB962C8B-B14F-4D97-AF65-F5344CB8AC3E}">
        <p14:creationId xmlns:p14="http://schemas.microsoft.com/office/powerpoint/2010/main" val="2161813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id-ID" b="1"/>
              <a:t>Accuracy (Akurasi): 0.9166666666666666</a:t>
            </a:r>
            <a:endParaRPr lang="id-ID"/>
          </a:p>
          <a:p>
            <a:pPr marL="742950" lvl="1" indent="-285750">
              <a:buFont typeface="+mj-lt"/>
              <a:buAutoNum type="arabicPeriod"/>
            </a:pPr>
            <a:r>
              <a:rPr lang="id-ID"/>
              <a:t>Akurasi menunjukkan seberapa sering model membuat prediksi yang benar. Dalam hal ini, model memiliki akurasi sekitar 91.67%, yang berarti model berhasil membuat prediksi yang benar sebanyak 91.67% dari seluruh data uji.</a:t>
            </a:r>
            <a:endParaRPr lang="en-US"/>
          </a:p>
          <a:p>
            <a:pPr marL="742950" lvl="1" indent="-285750">
              <a:buFont typeface="+mj-lt"/>
              <a:buAutoNum type="arabicPeriod"/>
            </a:pPr>
            <a:endParaRPr lang="id-ID"/>
          </a:p>
          <a:p>
            <a:pPr>
              <a:buFont typeface="+mj-lt"/>
              <a:buAutoNum type="arabicPeriod"/>
            </a:pPr>
            <a:r>
              <a:rPr lang="id-ID" b="1"/>
              <a:t>Precision, Recall, dan F1-Score untuk Kelas "Negatif"</a:t>
            </a:r>
            <a:endParaRPr lang="id-ID"/>
          </a:p>
          <a:p>
            <a:pPr marL="742950" lvl="1" indent="-285750">
              <a:buFont typeface="+mj-lt"/>
              <a:buAutoNum type="arabicPeriod"/>
            </a:pPr>
            <a:r>
              <a:rPr lang="id-ID" b="1"/>
              <a:t>Precision: 0.80</a:t>
            </a:r>
            <a:endParaRPr lang="id-ID"/>
          </a:p>
          <a:p>
            <a:pPr marL="1143000" lvl="2" indent="-228600">
              <a:buFont typeface="+mj-lt"/>
              <a:buAutoNum type="arabicPeriod"/>
            </a:pPr>
            <a:r>
              <a:rPr lang="id-ID"/>
              <a:t>Precision adalah rasio prediksi positif yang benar terhadap total prediksi positif. Nilai 0.80 berarti 80% dari prediksi kelas "Negatif" adalah benar.</a:t>
            </a:r>
          </a:p>
          <a:p>
            <a:pPr marL="742950" lvl="1" indent="-285750">
              <a:buFont typeface="+mj-lt"/>
              <a:buAutoNum type="arabicPeriod"/>
            </a:pPr>
            <a:r>
              <a:rPr lang="id-ID" b="1"/>
              <a:t>Recall: 0.89</a:t>
            </a:r>
            <a:endParaRPr lang="id-ID"/>
          </a:p>
          <a:p>
            <a:pPr marL="1143000" lvl="2" indent="-228600">
              <a:buFont typeface="+mj-lt"/>
              <a:buAutoNum type="arabicPeriod"/>
            </a:pPr>
            <a:r>
              <a:rPr lang="id-ID"/>
              <a:t>Recall adalah rasio prediksi positif yang benar terhadap total kasus aktual positif. Nilai 0.89 berarti 89% dari semua kasus "Negatif" yang sebenarnya berhasil terdeteksi.</a:t>
            </a:r>
          </a:p>
          <a:p>
            <a:pPr marL="742950" lvl="1" indent="-285750">
              <a:buFont typeface="+mj-lt"/>
              <a:buAutoNum type="arabicPeriod"/>
            </a:pPr>
            <a:r>
              <a:rPr lang="id-ID" b="1"/>
              <a:t>F1-Score: 0.84</a:t>
            </a:r>
            <a:endParaRPr lang="id-ID"/>
          </a:p>
          <a:p>
            <a:pPr marL="1143000" lvl="2" indent="-228600">
              <a:buFont typeface="+mj-lt"/>
              <a:buAutoNum type="arabicPeriod"/>
            </a:pPr>
            <a:r>
              <a:rPr lang="id-ID"/>
              <a:t>F1-Score adalah harmonisasi rata-rata dari precision dan recall. Nilai 0.84 menunjukkan keseimbangan yang baik antara precision dan recall untuk kelas "Negatif".</a:t>
            </a:r>
            <a:endParaRPr lang="en-US"/>
          </a:p>
          <a:p>
            <a:pPr marL="1143000" lvl="2" indent="-228600">
              <a:buFont typeface="+mj-lt"/>
              <a:buAutoNum type="arabicPeriod"/>
            </a:pPr>
            <a:endParaRPr lang="id-ID"/>
          </a:p>
          <a:p>
            <a:pPr>
              <a:buFont typeface="+mj-lt"/>
              <a:buAutoNum type="arabicPeriod"/>
            </a:pPr>
            <a:r>
              <a:rPr lang="id-ID" b="1"/>
              <a:t>Precision, Recall, dan F1-Score untuk Kelas "Positif"</a:t>
            </a:r>
            <a:endParaRPr lang="id-ID"/>
          </a:p>
          <a:p>
            <a:pPr marL="742950" lvl="1" indent="-285750">
              <a:buFont typeface="+mj-lt"/>
              <a:buAutoNum type="arabicPeriod"/>
            </a:pPr>
            <a:r>
              <a:rPr lang="id-ID" b="1"/>
              <a:t>Precision: 0.96</a:t>
            </a:r>
            <a:endParaRPr lang="id-ID"/>
          </a:p>
          <a:p>
            <a:pPr marL="1143000" lvl="2" indent="-228600">
              <a:buFont typeface="+mj-lt"/>
              <a:buAutoNum type="arabicPeriod"/>
            </a:pPr>
            <a:r>
              <a:rPr lang="id-ID"/>
              <a:t>Model memiliki precision yang sangat tinggi (0.96) untuk kelas "Positif", yang berarti 96% dari prediksi kelas "Positif" adalah benar.</a:t>
            </a:r>
          </a:p>
          <a:p>
            <a:pPr marL="742950" lvl="1" indent="-285750">
              <a:buFont typeface="+mj-lt"/>
              <a:buAutoNum type="arabicPeriod"/>
            </a:pPr>
            <a:r>
              <a:rPr lang="id-ID" b="1"/>
              <a:t>Recall: 0.93</a:t>
            </a:r>
            <a:endParaRPr lang="id-ID"/>
          </a:p>
          <a:p>
            <a:pPr marL="1143000" lvl="2" indent="-228600">
              <a:buFont typeface="+mj-lt"/>
              <a:buAutoNum type="arabicPeriod"/>
            </a:pPr>
            <a:r>
              <a:rPr lang="id-ID"/>
              <a:t>Recall untuk kelas "Positif" adalah 0.93, menunjukkan bahwa model berhasil mendeteksi 93% dari semua kasus "Positif".</a:t>
            </a:r>
          </a:p>
          <a:p>
            <a:pPr marL="742950" lvl="1" indent="-285750">
              <a:buFont typeface="+mj-lt"/>
              <a:buAutoNum type="arabicPeriod"/>
            </a:pPr>
            <a:r>
              <a:rPr lang="id-ID" b="1"/>
              <a:t>F1-Score: 0.94</a:t>
            </a:r>
            <a:endParaRPr lang="id-ID"/>
          </a:p>
          <a:p>
            <a:pPr marL="1143000" lvl="2" indent="-228600">
              <a:buFont typeface="+mj-lt"/>
              <a:buAutoNum type="arabicPeriod"/>
            </a:pPr>
            <a:r>
              <a:rPr lang="id-ID"/>
              <a:t>F1-Score yang tinggi (0.94) menunjukkan bahwa model sangat baik dalam memprediksi kelas "Positif".</a:t>
            </a:r>
            <a:endParaRPr lang="en-US"/>
          </a:p>
          <a:p>
            <a:pPr marL="1143000" lvl="2" indent="-228600">
              <a:buFont typeface="+mj-lt"/>
              <a:buAutoNum type="arabicPeriod"/>
            </a:pPr>
            <a:endParaRPr lang="id-ID"/>
          </a:p>
          <a:p>
            <a:pPr>
              <a:buFont typeface="+mj-lt"/>
              <a:buAutoNum type="arabicPeriod"/>
            </a:pPr>
            <a:r>
              <a:rPr lang="id-ID" b="1"/>
              <a:t>Confusion Matrix</a:t>
            </a:r>
            <a:endParaRPr lang="id-ID"/>
          </a:p>
          <a:p>
            <a:pPr marL="742950" lvl="1" indent="-285750">
              <a:buFont typeface="+mj-lt"/>
              <a:buAutoNum type="arabicPeriod"/>
            </a:pPr>
            <a:r>
              <a:rPr lang="id-ID"/>
              <a:t>Matriks kebingungan menunjukkan bagaimana prediksi model tersebar:</a:t>
            </a:r>
          </a:p>
          <a:p>
            <a:pPr marL="1143000" lvl="2" indent="-228600">
              <a:buFont typeface="+mj-lt"/>
              <a:buAutoNum type="arabicPeriod"/>
            </a:pPr>
            <a:r>
              <a:rPr lang="id-ID" b="1"/>
              <a:t>[8 1]</a:t>
            </a:r>
            <a:r>
              <a:rPr lang="id-ID"/>
              <a:t>: 8 kasus "Negatif" diprediksi benar sebagai "Negatif", 1 kasus "Negatif" diprediksi salah sebagai "Positif".</a:t>
            </a:r>
          </a:p>
          <a:p>
            <a:pPr marL="1143000" lvl="2" indent="-228600">
              <a:buFont typeface="+mj-lt"/>
              <a:buAutoNum type="arabicPeriod"/>
            </a:pPr>
            <a:r>
              <a:rPr lang="id-ID" b="1"/>
              <a:t>[2 25]</a:t>
            </a:r>
            <a:r>
              <a:rPr lang="id-ID"/>
              <a:t>: 2 kasus "Positif" diprediksi salah sebagai "Negatif", 25 kasus "Positif" diprediksi benar sebagai "Positif".</a:t>
            </a:r>
            <a:endParaRPr lang="en-US"/>
          </a:p>
          <a:p>
            <a:pPr marL="1143000" lvl="2" indent="-228600">
              <a:buFont typeface="+mj-lt"/>
              <a:buAutoNum type="arabicPeriod"/>
            </a:pPr>
            <a:endParaRPr lang="id-ID"/>
          </a:p>
          <a:p>
            <a:pPr>
              <a:buFont typeface="+mj-lt"/>
              <a:buAutoNum type="arabicPeriod"/>
            </a:pPr>
            <a:r>
              <a:rPr lang="id-ID" b="1"/>
              <a:t>Rata-Rata Makro dan Rata-Rata Tertimbang</a:t>
            </a:r>
            <a:endParaRPr lang="id-ID"/>
          </a:p>
          <a:p>
            <a:pPr marL="742950" lvl="1" indent="-285750">
              <a:buFont typeface="+mj-lt"/>
              <a:buAutoNum type="arabicPeriod"/>
            </a:pPr>
            <a:r>
              <a:rPr lang="id-ID" b="1"/>
              <a:t>Macro Avg</a:t>
            </a:r>
            <a:r>
              <a:rPr lang="id-ID"/>
              <a:t>:</a:t>
            </a:r>
          </a:p>
          <a:p>
            <a:pPr marL="1143000" lvl="2" indent="-228600">
              <a:buFont typeface="+mj-lt"/>
              <a:buAutoNum type="arabicPeriod"/>
            </a:pPr>
            <a:r>
              <a:rPr lang="id-ID"/>
              <a:t>Precision: 0.88</a:t>
            </a:r>
          </a:p>
          <a:p>
            <a:pPr marL="1143000" lvl="2" indent="-228600">
              <a:buFont typeface="+mj-lt"/>
              <a:buAutoNum type="arabicPeriod"/>
            </a:pPr>
            <a:r>
              <a:rPr lang="id-ID"/>
              <a:t>Recall: 0.91</a:t>
            </a:r>
          </a:p>
          <a:p>
            <a:pPr marL="1143000" lvl="2" indent="-228600">
              <a:buFont typeface="+mj-lt"/>
              <a:buAutoNum type="arabicPeriod"/>
            </a:pPr>
            <a:r>
              <a:rPr lang="id-ID"/>
              <a:t>F1-Score: 0.89</a:t>
            </a:r>
          </a:p>
          <a:p>
            <a:pPr marL="1143000" lvl="2" indent="-228600">
              <a:buFont typeface="+mj-lt"/>
              <a:buAutoNum type="arabicPeriod"/>
            </a:pPr>
            <a:r>
              <a:rPr lang="id-ID"/>
              <a:t>Rata-rata makro memperlakukan setiap kelas dengan sama pentingnya, memberikan pandangan umum tentang performa model untuk setiap kelas tanpa memperhatikan distribusi kelas.</a:t>
            </a:r>
          </a:p>
          <a:p>
            <a:pPr marL="742950" lvl="1" indent="-285750">
              <a:buFont typeface="+mj-lt"/>
              <a:buAutoNum type="arabicPeriod"/>
            </a:pPr>
            <a:r>
              <a:rPr lang="id-ID" b="1"/>
              <a:t>Weighted Avg</a:t>
            </a:r>
            <a:r>
              <a:rPr lang="id-ID"/>
              <a:t>:</a:t>
            </a:r>
          </a:p>
          <a:p>
            <a:pPr marL="1143000" lvl="2" indent="-228600">
              <a:buFont typeface="+mj-lt"/>
              <a:buAutoNum type="arabicPeriod"/>
            </a:pPr>
            <a:r>
              <a:rPr lang="id-ID"/>
              <a:t>Precision: 0.92</a:t>
            </a:r>
          </a:p>
          <a:p>
            <a:pPr marL="1143000" lvl="2" indent="-228600">
              <a:buFont typeface="+mj-lt"/>
              <a:buAutoNum type="arabicPeriod"/>
            </a:pPr>
            <a:r>
              <a:rPr lang="id-ID"/>
              <a:t>Recall: 0.92</a:t>
            </a:r>
          </a:p>
          <a:p>
            <a:pPr marL="1143000" lvl="2" indent="-228600">
              <a:buFont typeface="+mj-lt"/>
              <a:buAutoNum type="arabicPeriod"/>
            </a:pPr>
            <a:r>
              <a:rPr lang="id-ID"/>
              <a:t>F1-Score: 0.92</a:t>
            </a:r>
          </a:p>
          <a:p>
            <a:pPr marL="1143000" lvl="2" indent="-228600">
              <a:buFont typeface="+mj-lt"/>
              <a:buAutoNum type="arabicPeriod"/>
            </a:pPr>
            <a:r>
              <a:rPr lang="id-ID"/>
              <a:t>Rata-rata tertimbang mempertimbangkan proporsi setiap kelas dalam data uji, sehingga hasilnya lebih tinggi dan lebih representatif terhadap distribusi kelas.</a:t>
            </a:r>
          </a:p>
          <a:p>
            <a:endParaRPr lang="en-US"/>
          </a:p>
          <a:p>
            <a:r>
              <a:rPr lang="id-ID"/>
              <a:t>Secara keseluruhan, model MultinomialNB ini memiliki performa yang baik untuk mendeteksi baik kelas "Negatif" maupun "Positif". Model ini menunjukkan keseimbangan yang baik dalam mendeteksi kedua kelas, dengan akurasi keseluruhan sebesar 91.67%. Precision, recall, dan F1-score juga menunjukkan bahwa model ini dapat diandalkan untuk kedua kelas tersebut.</a:t>
            </a:r>
          </a:p>
          <a:p>
            <a:endParaRPr lang="id-ID"/>
          </a:p>
        </p:txBody>
      </p:sp>
      <p:sp>
        <p:nvSpPr>
          <p:cNvPr id="4" name="Slide Number Placeholder 3"/>
          <p:cNvSpPr>
            <a:spLocks noGrp="1"/>
          </p:cNvSpPr>
          <p:nvPr>
            <p:ph type="sldNum" sz="quarter" idx="5"/>
          </p:nvPr>
        </p:nvSpPr>
        <p:spPr/>
        <p:txBody>
          <a:bodyPr/>
          <a:lstStyle/>
          <a:p>
            <a:fld id="{8919C9E9-BC28-4FE3-A008-B7F15AF0334C}" type="slidenum">
              <a:rPr lang="id-ID" smtClean="0"/>
              <a:t>12</a:t>
            </a:fld>
            <a:endParaRPr lang="id-ID"/>
          </a:p>
        </p:txBody>
      </p:sp>
    </p:spTree>
    <p:extLst>
      <p:ext uri="{BB962C8B-B14F-4D97-AF65-F5344CB8AC3E}">
        <p14:creationId xmlns:p14="http://schemas.microsoft.com/office/powerpoint/2010/main" val="23514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a:t>Accuracy (Akurasi): 0.975</a:t>
            </a:r>
            <a:endParaRPr lang="id-ID"/>
          </a:p>
          <a:p>
            <a:pPr>
              <a:buFont typeface="Arial" panose="020B0604020202020204" pitchFamily="34" charset="0"/>
              <a:buChar char="•"/>
            </a:pPr>
            <a:r>
              <a:rPr lang="id-ID"/>
              <a:t>Akurasi menunjukkan seberapa sering model membuat prediksi yang benar. Dalam hal ini, model memiliki akurasi sekitar 97.5%, yang berarti model berhasil membuat prediksi yang benar sebanyak 97.5% dari seluruh data uji.</a:t>
            </a:r>
          </a:p>
          <a:p>
            <a:endParaRPr lang="en-US"/>
          </a:p>
          <a:p>
            <a:r>
              <a:rPr lang="id-ID" b="1"/>
              <a:t>Precision, Recall, dan F1-Score untuk Kelas "Negatif"</a:t>
            </a:r>
            <a:endParaRPr lang="id-ID"/>
          </a:p>
          <a:p>
            <a:pPr>
              <a:buFont typeface="Arial" panose="020B0604020202020204" pitchFamily="34" charset="0"/>
              <a:buChar char="•"/>
            </a:pPr>
            <a:r>
              <a:rPr lang="id-ID" b="1"/>
              <a:t>Precision: 0.0</a:t>
            </a:r>
            <a:endParaRPr lang="id-ID"/>
          </a:p>
          <a:p>
            <a:pPr marL="742950" lvl="1" indent="-285750">
              <a:buFont typeface="Arial" panose="020B0604020202020204" pitchFamily="34" charset="0"/>
              <a:buChar char="•"/>
            </a:pPr>
            <a:r>
              <a:rPr lang="id-ID"/>
              <a:t>Precision adalah rasio prediksi positif yang benar terhadap total prediksi positif. Nilai 0.0 untuk kelas "Negatif" berarti model tidak berhasil memprediksi satu pun kasus sebagai "Negatif" dengan benar.</a:t>
            </a:r>
          </a:p>
          <a:p>
            <a:pPr>
              <a:buFont typeface="Arial" panose="020B0604020202020204" pitchFamily="34" charset="0"/>
              <a:buChar char="•"/>
            </a:pPr>
            <a:r>
              <a:rPr lang="id-ID" b="1"/>
              <a:t>Recall: 0.0</a:t>
            </a:r>
            <a:endParaRPr lang="id-ID"/>
          </a:p>
          <a:p>
            <a:pPr marL="742950" lvl="1" indent="-285750">
              <a:buFont typeface="Arial" panose="020B0604020202020204" pitchFamily="34" charset="0"/>
              <a:buChar char="•"/>
            </a:pPr>
            <a:r>
              <a:rPr lang="id-ID"/>
              <a:t>Recall adalah rasio prediksi positif yang benar terhadap total kasus aktual positif. Nilai 0.0 untuk kelas "Negatif" menunjukkan bahwa model tidak berhasil mendeteksi kasus "Negatif" sama sekali.</a:t>
            </a:r>
          </a:p>
          <a:p>
            <a:pPr>
              <a:buFont typeface="Arial" panose="020B0604020202020204" pitchFamily="34" charset="0"/>
              <a:buChar char="•"/>
            </a:pPr>
            <a:r>
              <a:rPr lang="id-ID" b="1"/>
              <a:t>F1-Score: 0.0</a:t>
            </a:r>
            <a:endParaRPr lang="id-ID"/>
          </a:p>
          <a:p>
            <a:pPr marL="742950" lvl="1" indent="-285750">
              <a:buFont typeface="Arial" panose="020B0604020202020204" pitchFamily="34" charset="0"/>
              <a:buChar char="•"/>
            </a:pPr>
            <a:r>
              <a:rPr lang="id-ID"/>
              <a:t>F1-Score adalah harmonisasi rata-rata dari precision dan recall. Nilai 0.0 menunjukkan bahwa model tidak efektif dalam memprediksi kelas "Negatif".</a:t>
            </a:r>
          </a:p>
          <a:p>
            <a:endParaRPr lang="en-US" b="1"/>
          </a:p>
          <a:p>
            <a:r>
              <a:rPr lang="id-ID" b="1"/>
              <a:t>Precision, Recall, dan F1-Score untuk Kelas "Positif"</a:t>
            </a:r>
            <a:endParaRPr lang="id-ID"/>
          </a:p>
          <a:p>
            <a:pPr>
              <a:buFont typeface="Arial" panose="020B0604020202020204" pitchFamily="34" charset="0"/>
              <a:buChar char="•"/>
            </a:pPr>
            <a:r>
              <a:rPr lang="id-ID" b="1"/>
              <a:t>Precision: 0.97</a:t>
            </a:r>
            <a:endParaRPr lang="id-ID"/>
          </a:p>
          <a:p>
            <a:pPr marL="742950" lvl="1" indent="-285750">
              <a:buFont typeface="Arial" panose="020B0604020202020204" pitchFamily="34" charset="0"/>
              <a:buChar char="•"/>
            </a:pPr>
            <a:r>
              <a:rPr lang="id-ID"/>
              <a:t>Model memiliki precision yang sangat tinggi (0.97) untuk kelas "Positif", yang berarti sebagian besar prediksi "Positif" adalah benar.</a:t>
            </a:r>
          </a:p>
          <a:p>
            <a:pPr>
              <a:buFont typeface="Arial" panose="020B0604020202020204" pitchFamily="34" charset="0"/>
              <a:buChar char="•"/>
            </a:pPr>
            <a:r>
              <a:rPr lang="id-ID" b="1"/>
              <a:t>Recall: 1.0</a:t>
            </a:r>
            <a:endParaRPr lang="id-ID"/>
          </a:p>
          <a:p>
            <a:pPr marL="742950" lvl="1" indent="-285750">
              <a:buFont typeface="Arial" panose="020B0604020202020204" pitchFamily="34" charset="0"/>
              <a:buChar char="•"/>
            </a:pPr>
            <a:r>
              <a:rPr lang="id-ID"/>
              <a:t>Recall untuk kelas "Positif" adalah 1.0, menunjukkan bahwa model berhasil mendeteksi semua kasus "Positif".</a:t>
            </a:r>
          </a:p>
          <a:p>
            <a:pPr>
              <a:buFont typeface="Arial" panose="020B0604020202020204" pitchFamily="34" charset="0"/>
              <a:buChar char="•"/>
            </a:pPr>
            <a:r>
              <a:rPr lang="id-ID" b="1"/>
              <a:t>F1-Score: 0.99</a:t>
            </a:r>
            <a:endParaRPr lang="id-ID"/>
          </a:p>
          <a:p>
            <a:pPr marL="742950" lvl="1" indent="-285750">
              <a:buFont typeface="Arial" panose="020B0604020202020204" pitchFamily="34" charset="0"/>
              <a:buChar char="•"/>
            </a:pPr>
            <a:r>
              <a:rPr lang="id-ID"/>
              <a:t>F1-Score yang tinggi (0.99) menunjukkan bahwa model sangat baik dalam memprediksi kelas "Positif".</a:t>
            </a:r>
          </a:p>
          <a:p>
            <a:endParaRPr lang="en-US"/>
          </a:p>
          <a:p>
            <a:r>
              <a:rPr lang="id-ID" sz="1400" b="1"/>
              <a:t>Confusion Matrix</a:t>
            </a:r>
            <a:endParaRPr lang="id-ID" sz="1400"/>
          </a:p>
          <a:p>
            <a:pPr>
              <a:buFont typeface="Arial" panose="020B0604020202020204" pitchFamily="34" charset="0"/>
              <a:buChar char="•"/>
            </a:pPr>
            <a:r>
              <a:rPr lang="id-ID"/>
              <a:t>Matriks kebingungan menunjukkan bagaimana prediksi model tersebar:</a:t>
            </a:r>
          </a:p>
          <a:p>
            <a:pPr marL="742950" lvl="1" indent="-285750">
              <a:buFont typeface="Arial" panose="020B0604020202020204" pitchFamily="34" charset="0"/>
              <a:buChar char="•"/>
            </a:pPr>
            <a:r>
              <a:rPr lang="id-ID" b="1"/>
              <a:t>[0 1]</a:t>
            </a:r>
            <a:r>
              <a:rPr lang="id-ID"/>
              <a:t>: 0 kasus "Negatif" diprediksi benar sebagai "Negatif", 1 kasus "Negatif" diprediksi salah sebagai "Positif".</a:t>
            </a:r>
          </a:p>
          <a:p>
            <a:pPr marL="742950" lvl="1" indent="-285750">
              <a:buFont typeface="Arial" panose="020B0604020202020204" pitchFamily="34" charset="0"/>
              <a:buChar char="•"/>
            </a:pPr>
            <a:r>
              <a:rPr lang="id-ID" b="1"/>
              <a:t>[0 39]</a:t>
            </a:r>
            <a:r>
              <a:rPr lang="id-ID"/>
              <a:t>: 0 kasus "Positif" diprediksi salah sebagai "Negatif", 39 kasus "Positif" diprediksi benar sebagai "Positif".</a:t>
            </a:r>
          </a:p>
          <a:p>
            <a:endParaRPr lang="en-US"/>
          </a:p>
          <a:p>
            <a:r>
              <a:rPr lang="id-ID" b="1"/>
              <a:t>Rata-Rata Makro dan Rata-Rata Tertimbang</a:t>
            </a:r>
            <a:endParaRPr lang="id-ID"/>
          </a:p>
          <a:p>
            <a:pPr>
              <a:buFont typeface="Arial" panose="020B0604020202020204" pitchFamily="34" charset="0"/>
              <a:buChar char="•"/>
            </a:pPr>
            <a:r>
              <a:rPr lang="id-ID" b="1"/>
              <a:t>Macro Avg</a:t>
            </a:r>
            <a:r>
              <a:rPr lang="id-ID"/>
              <a:t>:</a:t>
            </a:r>
          </a:p>
          <a:p>
            <a:pPr marL="742950" lvl="1" indent="-285750">
              <a:buFont typeface="Arial" panose="020B0604020202020204" pitchFamily="34" charset="0"/>
              <a:buChar char="•"/>
            </a:pPr>
            <a:r>
              <a:rPr lang="id-ID"/>
              <a:t>Precision: 0.49</a:t>
            </a:r>
          </a:p>
          <a:p>
            <a:pPr marL="742950" lvl="1" indent="-285750">
              <a:buFont typeface="Arial" panose="020B0604020202020204" pitchFamily="34" charset="0"/>
              <a:buChar char="•"/>
            </a:pPr>
            <a:r>
              <a:rPr lang="id-ID"/>
              <a:t>Recall: 0.50</a:t>
            </a:r>
          </a:p>
          <a:p>
            <a:pPr marL="742950" lvl="1" indent="-285750">
              <a:buFont typeface="Arial" panose="020B0604020202020204" pitchFamily="34" charset="0"/>
              <a:buChar char="•"/>
            </a:pPr>
            <a:r>
              <a:rPr lang="id-ID"/>
              <a:t>F1-Score: 0.49</a:t>
            </a:r>
          </a:p>
          <a:p>
            <a:pPr marL="742950" lvl="1" indent="-285750">
              <a:buFont typeface="Arial" panose="020B0604020202020204" pitchFamily="34" charset="0"/>
              <a:buChar char="•"/>
            </a:pPr>
            <a:r>
              <a:rPr lang="id-ID"/>
              <a:t>Rata-rata makro memperlakukan setiap kelas dengan sama pentingnya, sehingga hasilnya lebih rendah karena performa buruk pada kelas "Negatif".</a:t>
            </a:r>
          </a:p>
          <a:p>
            <a:pPr>
              <a:buFont typeface="Arial" panose="020B0604020202020204" pitchFamily="34" charset="0"/>
              <a:buChar char="•"/>
            </a:pPr>
            <a:r>
              <a:rPr lang="id-ID" b="1"/>
              <a:t>Weighted Avg</a:t>
            </a:r>
            <a:r>
              <a:rPr lang="id-ID"/>
              <a:t>:</a:t>
            </a:r>
          </a:p>
          <a:p>
            <a:pPr marL="742950" lvl="1" indent="-285750">
              <a:buFont typeface="Arial" panose="020B0604020202020204" pitchFamily="34" charset="0"/>
              <a:buChar char="•"/>
            </a:pPr>
            <a:r>
              <a:rPr lang="id-ID"/>
              <a:t>Precision: 0.95</a:t>
            </a:r>
          </a:p>
          <a:p>
            <a:pPr marL="742950" lvl="1" indent="-285750">
              <a:buFont typeface="Arial" panose="020B0604020202020204" pitchFamily="34" charset="0"/>
              <a:buChar char="•"/>
            </a:pPr>
            <a:r>
              <a:rPr lang="id-ID"/>
              <a:t>Recall: 0.97</a:t>
            </a:r>
          </a:p>
          <a:p>
            <a:pPr marL="742950" lvl="1" indent="-285750">
              <a:buFont typeface="Arial" panose="020B0604020202020204" pitchFamily="34" charset="0"/>
              <a:buChar char="•"/>
            </a:pPr>
            <a:r>
              <a:rPr lang="id-ID"/>
              <a:t>F1-Score: 0.96</a:t>
            </a:r>
          </a:p>
          <a:p>
            <a:pPr marL="742950" lvl="1" indent="-285750">
              <a:buFont typeface="Arial" panose="020B0604020202020204" pitchFamily="34" charset="0"/>
              <a:buChar char="•"/>
            </a:pPr>
            <a:r>
              <a:rPr lang="id-ID"/>
              <a:t>Rata-rata tertimbang mempertimbangkan proporsi setiap kelas dalam data uji, sehingga hasilnya lebih tinggi karena banyaknya kasus "Positif".</a:t>
            </a:r>
          </a:p>
        </p:txBody>
      </p:sp>
      <p:sp>
        <p:nvSpPr>
          <p:cNvPr id="4" name="Slide Number Placeholder 3"/>
          <p:cNvSpPr>
            <a:spLocks noGrp="1"/>
          </p:cNvSpPr>
          <p:nvPr>
            <p:ph type="sldNum" sz="quarter" idx="5"/>
          </p:nvPr>
        </p:nvSpPr>
        <p:spPr/>
        <p:txBody>
          <a:bodyPr/>
          <a:lstStyle/>
          <a:p>
            <a:fld id="{8919C9E9-BC28-4FE3-A008-B7F15AF0334C}" type="slidenum">
              <a:rPr lang="id-ID" smtClean="0"/>
              <a:t>13</a:t>
            </a:fld>
            <a:endParaRPr lang="id-ID"/>
          </a:p>
        </p:txBody>
      </p:sp>
    </p:spTree>
    <p:extLst>
      <p:ext uri="{BB962C8B-B14F-4D97-AF65-F5344CB8AC3E}">
        <p14:creationId xmlns:p14="http://schemas.microsoft.com/office/powerpoint/2010/main" val="3175420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0832-CA3A-4089-70BE-F761D913DC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A7CB9564-9750-9982-1EB9-BF88EEE9B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AE038564-1728-81C0-8F95-4D6F18934572}"/>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5" name="Footer Placeholder 4">
            <a:extLst>
              <a:ext uri="{FF2B5EF4-FFF2-40B4-BE49-F238E27FC236}">
                <a16:creationId xmlns:a16="http://schemas.microsoft.com/office/drawing/2014/main" id="{F68D4619-9255-E4FC-8CD0-E475E286D33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4EBBA47-45B9-ABBF-C5E9-3A1ACA0AE10E}"/>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967978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DEB2-6E4D-3AF1-C62A-603620E2D589}"/>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1C6C72BC-D25E-0A50-9533-6E54584EC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134348A-8524-2E83-443B-058180B370C6}"/>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5" name="Footer Placeholder 4">
            <a:extLst>
              <a:ext uri="{FF2B5EF4-FFF2-40B4-BE49-F238E27FC236}">
                <a16:creationId xmlns:a16="http://schemas.microsoft.com/office/drawing/2014/main" id="{4C8D17B0-E996-AF90-6AFA-B4BB80DA400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F90F247-C97A-48A3-8BA0-88762DADD2AA}"/>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7830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5F0756-2AA1-67CC-5844-9EA373001B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2AE6D35-4AC3-00FC-7F06-D9FB750A6F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C362EAE-1AE7-859C-0E12-6539D8B06803}"/>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5" name="Footer Placeholder 4">
            <a:extLst>
              <a:ext uri="{FF2B5EF4-FFF2-40B4-BE49-F238E27FC236}">
                <a16:creationId xmlns:a16="http://schemas.microsoft.com/office/drawing/2014/main" id="{49CBB67B-6C8B-C65A-5549-2787050E5CC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3CB9BF6-D2E2-C03D-E1D1-B379A19FC62F}"/>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2088632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8F9A-5FDF-67E6-97A6-CAF41C67D64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FB00E37-2374-36F9-D6BF-812AB2FB78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EBAC672-C237-D80E-F738-5C4B2F1957D5}"/>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5" name="Footer Placeholder 4">
            <a:extLst>
              <a:ext uri="{FF2B5EF4-FFF2-40B4-BE49-F238E27FC236}">
                <a16:creationId xmlns:a16="http://schemas.microsoft.com/office/drawing/2014/main" id="{9F84E99C-9605-0197-67BB-73A92A775E7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48D73F5-DE94-2941-5422-A595AEB47223}"/>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86965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A3446-2507-705C-7E75-9B57755813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1A834400-1B9C-828B-B024-14AC333E9A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DE024F-2177-81FB-28C8-1BF2F30BD282}"/>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5" name="Footer Placeholder 4">
            <a:extLst>
              <a:ext uri="{FF2B5EF4-FFF2-40B4-BE49-F238E27FC236}">
                <a16:creationId xmlns:a16="http://schemas.microsoft.com/office/drawing/2014/main" id="{EAFD9161-85B4-A7EF-64A9-E74AEC6CCF9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D951BE6-6022-80C7-E467-76D7FBA6B702}"/>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694242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B2B39-133A-A350-4D95-D156A664DD6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DF02E443-97B1-DCD8-0950-9EF21F46EE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EF18C26-E7C5-EF52-DA82-E998792BB6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CA7CE33B-B1AF-DF25-A323-D8119D128196}"/>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6" name="Footer Placeholder 5">
            <a:extLst>
              <a:ext uri="{FF2B5EF4-FFF2-40B4-BE49-F238E27FC236}">
                <a16:creationId xmlns:a16="http://schemas.microsoft.com/office/drawing/2014/main" id="{48FA3831-38BE-DCFB-417C-73DB3574F4D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7AFB9E54-CF91-3F42-FA4C-36024CD94499}"/>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366062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A4AE-92C7-C41A-41DC-4EAB45D58709}"/>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0912E597-391D-D9C4-3ED9-2C62BDCE81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B9724A-8BB8-6807-6B82-A5064854D3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609976D2-47A4-5E46-81B9-6940B0FFC6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ECB200-94A3-A0D3-9468-E3894F004C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AB658CB2-2728-01F2-E85E-5F20AD19BA7C}"/>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8" name="Footer Placeholder 7">
            <a:extLst>
              <a:ext uri="{FF2B5EF4-FFF2-40B4-BE49-F238E27FC236}">
                <a16:creationId xmlns:a16="http://schemas.microsoft.com/office/drawing/2014/main" id="{E50D40B3-3E21-3A0E-01B3-255D296C3EED}"/>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C5E7AA26-1966-D679-1F3C-251EDF8AE2A3}"/>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2779458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5084-768F-38AB-D081-0F5366C9975C}"/>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E1DDB4A6-028A-E8A9-7B6E-40CD3E04C3B4}"/>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4" name="Footer Placeholder 3">
            <a:extLst>
              <a:ext uri="{FF2B5EF4-FFF2-40B4-BE49-F238E27FC236}">
                <a16:creationId xmlns:a16="http://schemas.microsoft.com/office/drawing/2014/main" id="{6500DDA7-4478-3B82-9C2E-40C39D61DA3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CC562612-52B9-F2C7-5E59-7084C76DC280}"/>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1298832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A65D7B-A54C-501C-C1C0-1408CDB80568}"/>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3" name="Footer Placeholder 2">
            <a:extLst>
              <a:ext uri="{FF2B5EF4-FFF2-40B4-BE49-F238E27FC236}">
                <a16:creationId xmlns:a16="http://schemas.microsoft.com/office/drawing/2014/main" id="{D3E1FB2C-E944-C3D8-09DB-BD648D36CB8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B7616056-B76C-AA68-51C9-5AD29E9B07B4}"/>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252580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EF3D-1F1A-91DF-0D7C-9F3BAE148A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86C21B92-BD9E-11D8-4BCF-C98BFB8475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93F65403-E741-C48A-B311-704DE60E12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32800C-9097-F74D-1B86-BC62A886316A}"/>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6" name="Footer Placeholder 5">
            <a:extLst>
              <a:ext uri="{FF2B5EF4-FFF2-40B4-BE49-F238E27FC236}">
                <a16:creationId xmlns:a16="http://schemas.microsoft.com/office/drawing/2014/main" id="{2B3FA37F-6F49-B819-18D4-72D3688C152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306CFE2-58D7-F3F5-2FEA-B95AE503AE33}"/>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60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4499-5044-B1C8-B8BD-5DA76F7E8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BA1FBDF3-4973-105F-59F6-FA3047565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4ACFBE41-B7D0-DD67-DB27-202EB73020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805EF-33A8-E83F-1B48-B51B0D946628}"/>
              </a:ext>
            </a:extLst>
          </p:cNvPr>
          <p:cNvSpPr>
            <a:spLocks noGrp="1"/>
          </p:cNvSpPr>
          <p:nvPr>
            <p:ph type="dt" sz="half" idx="10"/>
          </p:nvPr>
        </p:nvSpPr>
        <p:spPr/>
        <p:txBody>
          <a:bodyPr/>
          <a:lstStyle/>
          <a:p>
            <a:fld id="{BF7D555B-35C1-41F5-B234-336E8B659F9D}" type="datetimeFigureOut">
              <a:rPr lang="en-ID" smtClean="0"/>
              <a:t>20/06/2024</a:t>
            </a:fld>
            <a:endParaRPr lang="en-ID"/>
          </a:p>
        </p:txBody>
      </p:sp>
      <p:sp>
        <p:nvSpPr>
          <p:cNvPr id="6" name="Footer Placeholder 5">
            <a:extLst>
              <a:ext uri="{FF2B5EF4-FFF2-40B4-BE49-F238E27FC236}">
                <a16:creationId xmlns:a16="http://schemas.microsoft.com/office/drawing/2014/main" id="{C5BF6854-A88E-DBF8-B3DD-A0EFA60FEC5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8F3B700-469E-BE65-2AB2-9C3955AC2DA8}"/>
              </a:ext>
            </a:extLst>
          </p:cNvPr>
          <p:cNvSpPr>
            <a:spLocks noGrp="1"/>
          </p:cNvSpPr>
          <p:nvPr>
            <p:ph type="sldNum" sz="quarter" idx="12"/>
          </p:nvPr>
        </p:nvSpPr>
        <p:spPr/>
        <p:txBody>
          <a:bodyPr/>
          <a:lstStyle/>
          <a:p>
            <a:fld id="{0151D106-93CE-42DD-89BD-587A81ABED98}" type="slidenum">
              <a:rPr lang="en-ID" smtClean="0"/>
              <a:t>‹#›</a:t>
            </a:fld>
            <a:endParaRPr lang="en-ID"/>
          </a:p>
        </p:txBody>
      </p:sp>
    </p:spTree>
    <p:extLst>
      <p:ext uri="{BB962C8B-B14F-4D97-AF65-F5344CB8AC3E}">
        <p14:creationId xmlns:p14="http://schemas.microsoft.com/office/powerpoint/2010/main" val="352363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9B9C94-3226-4742-BFDB-5AFDF01C3C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3F21A101-DB6B-814E-744E-3DD624B4C4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F6E24CA-60BD-446F-7743-1406F747F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7D555B-35C1-41F5-B234-336E8B659F9D}" type="datetimeFigureOut">
              <a:rPr lang="en-ID" smtClean="0"/>
              <a:t>20/06/2024</a:t>
            </a:fld>
            <a:endParaRPr lang="en-ID"/>
          </a:p>
        </p:txBody>
      </p:sp>
      <p:sp>
        <p:nvSpPr>
          <p:cNvPr id="5" name="Footer Placeholder 4">
            <a:extLst>
              <a:ext uri="{FF2B5EF4-FFF2-40B4-BE49-F238E27FC236}">
                <a16:creationId xmlns:a16="http://schemas.microsoft.com/office/drawing/2014/main" id="{2B1A5596-142A-9602-A92F-0285C5D401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B427AF05-4409-76E0-EA9F-447171437A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1D106-93CE-42DD-89BD-587A81ABED98}" type="slidenum">
              <a:rPr lang="en-ID" smtClean="0"/>
              <a:t>‹#›</a:t>
            </a:fld>
            <a:endParaRPr lang="en-ID"/>
          </a:p>
        </p:txBody>
      </p:sp>
    </p:spTree>
    <p:extLst>
      <p:ext uri="{BB962C8B-B14F-4D97-AF65-F5344CB8AC3E}">
        <p14:creationId xmlns:p14="http://schemas.microsoft.com/office/powerpoint/2010/main" val="4028769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CCF157-B218-473E-B61A-4159A3FBB624}"/>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1906437"/>
            <a:ext cx="4951563" cy="4951563"/>
          </a:xfrm>
          <a:prstGeom prst="rect">
            <a:avLst/>
          </a:prstGeom>
        </p:spPr>
      </p:pic>
      <p:sp>
        <p:nvSpPr>
          <p:cNvPr id="2" name="Title 1">
            <a:extLst>
              <a:ext uri="{FF2B5EF4-FFF2-40B4-BE49-F238E27FC236}">
                <a16:creationId xmlns:a16="http://schemas.microsoft.com/office/drawing/2014/main" id="{10D25626-827C-5CD1-AB6C-2D28D52C98D0}"/>
              </a:ext>
            </a:extLst>
          </p:cNvPr>
          <p:cNvSpPr>
            <a:spLocks noGrp="1"/>
          </p:cNvSpPr>
          <p:nvPr>
            <p:ph type="ctrTitle"/>
          </p:nvPr>
        </p:nvSpPr>
        <p:spPr>
          <a:xfrm>
            <a:off x="1524000" y="795323"/>
            <a:ext cx="9144000" cy="1249632"/>
          </a:xfrm>
        </p:spPr>
        <p:txBody>
          <a:bodyPr>
            <a:normAutofit fontScale="90000"/>
          </a:bodyPr>
          <a:lstStyle/>
          <a:p>
            <a:pPr marL="0" marR="0" lvl="0" indent="0" defTabSz="914400" rtl="0" eaLnBrk="1" fontAlgn="auto" latinLnBrk="0" hangingPunct="1">
              <a:lnSpc>
                <a:spcPct val="150000"/>
              </a:lnSpc>
              <a:spcBef>
                <a:spcPts val="7200"/>
              </a:spcBef>
              <a:spcAft>
                <a:spcPts val="0"/>
              </a:spcAft>
              <a:tabLst/>
              <a:defRPr/>
            </a:pPr>
            <a:r>
              <a:rPr kumimoji="0" lang="en-ID" sz="4900" b="1" i="0" u="none" strike="noStrike" kern="0" cap="none" spc="0" normalizeH="0" baseline="0" noProof="0">
                <a:ln>
                  <a:noFill/>
                </a:ln>
                <a:solidFill>
                  <a:schemeClr val="tx1">
                    <a:lumMod val="85000"/>
                    <a:lumOff val="15000"/>
                  </a:schemeClr>
                </a:solidFill>
                <a:effectLst/>
                <a:uLnTx/>
                <a:uFillTx/>
                <a:latin typeface="Lato" panose="020F0502020204030203" pitchFamily="34" charset="0"/>
                <a:ea typeface="Lato" panose="020F0502020204030203" pitchFamily="34" charset="0"/>
                <a:cs typeface="Lato" panose="020F0502020204030203" pitchFamily="34" charset="0"/>
                <a:sym typeface="Proxima Nova"/>
              </a:rPr>
              <a:t>Kelompok 3 – Machine Learning</a:t>
            </a:r>
            <a:br>
              <a:rPr kumimoji="0" lang="en-ID" sz="6700" b="0" i="0" u="none" strike="noStrike" kern="0" cap="none" spc="0" normalizeH="0" baseline="0" noProof="0">
                <a:ln>
                  <a:noFill/>
                </a:ln>
                <a:solidFill>
                  <a:schemeClr val="tx1">
                    <a:lumMod val="85000"/>
                    <a:lumOff val="15000"/>
                  </a:schemeClr>
                </a:solidFill>
                <a:effectLst/>
                <a:uLnTx/>
                <a:uFillTx/>
                <a:latin typeface="Lato" panose="020F0502020204030203" pitchFamily="34" charset="0"/>
                <a:ea typeface="Lato" panose="020F0502020204030203" pitchFamily="34" charset="0"/>
                <a:cs typeface="Lato" panose="020F0502020204030203" pitchFamily="34" charset="0"/>
                <a:sym typeface="Alfa Slab One"/>
              </a:rPr>
            </a:br>
            <a:r>
              <a:rPr kumimoji="0" lang="en-US" sz="2700" b="0" i="0" u="none" strike="noStrike" kern="0" cap="none" spc="0" normalizeH="0" baseline="0" noProof="0">
                <a:ln>
                  <a:noFill/>
                </a:ln>
                <a:solidFill>
                  <a:schemeClr val="tx1">
                    <a:lumMod val="85000"/>
                    <a:lumOff val="15000"/>
                  </a:schemeClr>
                </a:solidFill>
                <a:effectLst/>
                <a:uLnTx/>
                <a:uFillTx/>
                <a:latin typeface="Lato" panose="020F0502020204030203" pitchFamily="34" charset="0"/>
                <a:ea typeface="Lato" panose="020F0502020204030203" pitchFamily="34" charset="0"/>
                <a:cs typeface="Lato" panose="020F0502020204030203" pitchFamily="34" charset="0"/>
                <a:sym typeface="Proxima Nova"/>
              </a:rPr>
              <a:t>Project UAS Semester 4</a:t>
            </a:r>
            <a:endParaRPr lang="en-ID">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D14D470F-4026-1386-C7F8-E5E3B77023D1}"/>
              </a:ext>
            </a:extLst>
          </p:cNvPr>
          <p:cNvSpPr/>
          <p:nvPr/>
        </p:nvSpPr>
        <p:spPr>
          <a:xfrm>
            <a:off x="5736336" y="3233258"/>
            <a:ext cx="719328" cy="57174"/>
          </a:xfrm>
          <a:prstGeom prst="rect">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rgbClr val="0F1726"/>
              </a:solidFill>
            </a:endParaRPr>
          </a:p>
        </p:txBody>
      </p:sp>
      <p:sp>
        <p:nvSpPr>
          <p:cNvPr id="3" name="Title 1">
            <a:extLst>
              <a:ext uri="{FF2B5EF4-FFF2-40B4-BE49-F238E27FC236}">
                <a16:creationId xmlns:a16="http://schemas.microsoft.com/office/drawing/2014/main" id="{1A36FF2D-9558-CD0F-AA79-303A5631F794}"/>
              </a:ext>
            </a:extLst>
          </p:cNvPr>
          <p:cNvSpPr txBox="1">
            <a:spLocks/>
          </p:cNvSpPr>
          <p:nvPr/>
        </p:nvSpPr>
        <p:spPr>
          <a:xfrm>
            <a:off x="5529531" y="3290432"/>
            <a:ext cx="6021238" cy="277224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spcBef>
                <a:spcPts val="7200"/>
              </a:spcBef>
              <a:defRPr/>
            </a:pPr>
            <a:r>
              <a:rPr lang="en-US" sz="3600" b="1" kern="0">
                <a:solidFill>
                  <a:srgbClr val="1385B5"/>
                </a:solidFill>
                <a:latin typeface="Lato" panose="020F0502020204030203" pitchFamily="34" charset="0"/>
                <a:ea typeface="Lato" panose="020F0502020204030203" pitchFamily="34" charset="0"/>
                <a:cs typeface="Lato" panose="020F0502020204030203" pitchFamily="34" charset="0"/>
                <a:sym typeface="Proxima Nova"/>
              </a:rPr>
              <a:t>”Klasifikasi Sentimen Analisis terhadap Platform Bitcoin and Crypto Exchange dengan metode Naive Bayes”</a:t>
            </a:r>
            <a:endParaRPr lang="en-ID" sz="2400">
              <a:solidFill>
                <a:srgbClr val="1385B5"/>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126DBAD3-14E1-42D2-9D8B-9630695382E5}"/>
              </a:ext>
            </a:extLst>
          </p:cNvPr>
          <p:cNvSpPr txBox="1"/>
          <p:nvPr/>
        </p:nvSpPr>
        <p:spPr>
          <a:xfrm>
            <a:off x="2451699" y="2111220"/>
            <a:ext cx="7288602" cy="868636"/>
          </a:xfrm>
          <a:prstGeom prst="rect">
            <a:avLst/>
          </a:prstGeom>
          <a:noFill/>
        </p:spPr>
        <p:txBody>
          <a:bodyPr wrap="square">
            <a:spAutoFit/>
          </a:bodyPr>
          <a:lstStyle/>
          <a:p>
            <a:pPr algn="ctr">
              <a:lnSpc>
                <a:spcPct val="150000"/>
              </a:lnSpc>
            </a:pPr>
            <a:r>
              <a:rPr kumimoji="0" lang="en-US" sz="1800" b="0" i="1" u="none" strike="noStrike" kern="0" cap="none" spc="0" normalizeH="0" baseline="0" noProof="0">
                <a:ln>
                  <a:noFill/>
                </a:ln>
                <a:solidFill>
                  <a:schemeClr val="tx1">
                    <a:lumMod val="85000"/>
                    <a:lumOff val="15000"/>
                  </a:schemeClr>
                </a:solidFill>
                <a:effectLst/>
                <a:uLnTx/>
                <a:uFillTx/>
                <a:latin typeface="Lato Light" panose="020F0502020204030203" pitchFamily="34" charset="0"/>
                <a:ea typeface="Lato Light" panose="020F0502020204030203" pitchFamily="34" charset="0"/>
                <a:cs typeface="Lato Light" panose="020F0502020204030203" pitchFamily="34" charset="0"/>
                <a:sym typeface="Proxima Nova"/>
              </a:rPr>
              <a:t>Julhan Abdul Malik </a:t>
            </a:r>
            <a:r>
              <a:rPr lang="en-US" i="1" kern="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sym typeface="Proxima Nova"/>
              </a:rPr>
              <a:t>–</a:t>
            </a:r>
            <a:r>
              <a:rPr kumimoji="0" lang="en-US" sz="1800" b="0" i="1" u="none" strike="noStrike" kern="0" cap="none" spc="0" normalizeH="0" baseline="0" noProof="0">
                <a:ln>
                  <a:noFill/>
                </a:ln>
                <a:solidFill>
                  <a:schemeClr val="tx1">
                    <a:lumMod val="85000"/>
                    <a:lumOff val="15000"/>
                  </a:schemeClr>
                </a:solidFill>
                <a:effectLst/>
                <a:uLnTx/>
                <a:uFillTx/>
                <a:latin typeface="Lato Light" panose="020F0502020204030203" pitchFamily="34" charset="0"/>
                <a:ea typeface="Lato Light" panose="020F0502020204030203" pitchFamily="34" charset="0"/>
                <a:cs typeface="Lato Light" panose="020F0502020204030203" pitchFamily="34" charset="0"/>
                <a:sym typeface="Proxima Nova"/>
              </a:rPr>
              <a:t> </a:t>
            </a:r>
            <a:r>
              <a:rPr lang="en-US" i="1" kern="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sym typeface="Proxima Nova"/>
              </a:rPr>
              <a:t>Restu Ramdani – M. Dafik Kholik –</a:t>
            </a:r>
          </a:p>
          <a:p>
            <a:pPr algn="ctr">
              <a:lnSpc>
                <a:spcPct val="150000"/>
              </a:lnSpc>
            </a:pPr>
            <a:r>
              <a:rPr lang="en-US" i="1" kern="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sym typeface="Proxima Nova"/>
              </a:rPr>
              <a:t>Eka Safitri – Lince Paskalina Kagiye - Frelly</a:t>
            </a:r>
            <a:endParaRPr lang="id-ID" i="1">
              <a:latin typeface="Lato Light" panose="020F0502020204030203" pitchFamily="34" charset="0"/>
              <a:ea typeface="Lato Light" panose="020F0502020204030203" pitchFamily="34" charset="0"/>
              <a:cs typeface="Lato Light" panose="020F0502020204030203" pitchFamily="34" charset="0"/>
            </a:endParaRPr>
          </a:p>
        </p:txBody>
      </p:sp>
      <p:pic>
        <p:nvPicPr>
          <p:cNvPr id="1030" name="Picture 6" descr="Aplikasi &quot;Pintu&quot; Optimis Dongkrak Minat Masyarakat pada Aset Kripto |  DailySocial.id">
            <a:extLst>
              <a:ext uri="{FF2B5EF4-FFF2-40B4-BE49-F238E27FC236}">
                <a16:creationId xmlns:a16="http://schemas.microsoft.com/office/drawing/2014/main" id="{6AC59D3B-603B-4B05-91D5-23145F648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05" t="16290" r="21901" b="17539"/>
          <a:stretch/>
        </p:blipFill>
        <p:spPr bwMode="auto">
          <a:xfrm>
            <a:off x="3074658" y="5198910"/>
            <a:ext cx="1416486" cy="16590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dodax Kripto Mudah Aman Cuan - Aplikasi di Google Play">
            <a:extLst>
              <a:ext uri="{FF2B5EF4-FFF2-40B4-BE49-F238E27FC236}">
                <a16:creationId xmlns:a16="http://schemas.microsoft.com/office/drawing/2014/main" id="{994C8303-AD3A-4C87-B692-519DFB1FA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11" y="3771928"/>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5F753AF-77B4-4060-ABB1-741716B8D7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436" y="3042820"/>
            <a:ext cx="1945378" cy="194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098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Hasil dan Pembahasan</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sp>
        <p:nvSpPr>
          <p:cNvPr id="5" name="Google Shape;64;p14">
            <a:extLst>
              <a:ext uri="{FF2B5EF4-FFF2-40B4-BE49-F238E27FC236}">
                <a16:creationId xmlns:a16="http://schemas.microsoft.com/office/drawing/2014/main" id="{AC10F30B-6F6A-4BB9-BE8E-B4EC54CB2422}"/>
              </a:ext>
            </a:extLst>
          </p:cNvPr>
          <p:cNvSpPr txBox="1">
            <a:spLocks/>
          </p:cNvSpPr>
          <p:nvPr/>
        </p:nvSpPr>
        <p:spPr>
          <a:xfrm>
            <a:off x="493406" y="1338943"/>
            <a:ext cx="10565658" cy="5430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r>
              <a:rPr lang="en-US"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Hasil dari Scraping Data</a:t>
            </a:r>
            <a:endPar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85882C7-EFA1-485C-B4B5-AC455D835F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4957" y="1800686"/>
            <a:ext cx="3256627" cy="3256627"/>
          </a:xfrm>
          <a:prstGeom prst="rect">
            <a:avLst/>
          </a:prstGeom>
        </p:spPr>
      </p:pic>
      <p:pic>
        <p:nvPicPr>
          <p:cNvPr id="3" name="Picture 2">
            <a:extLst>
              <a:ext uri="{FF2B5EF4-FFF2-40B4-BE49-F238E27FC236}">
                <a16:creationId xmlns:a16="http://schemas.microsoft.com/office/drawing/2014/main" id="{31659047-F143-4513-BD4B-24C3C18AE2E1}"/>
              </a:ext>
            </a:extLst>
          </p:cNvPr>
          <p:cNvPicPr>
            <a:picLocks noChangeAspect="1"/>
          </p:cNvPicPr>
          <p:nvPr/>
        </p:nvPicPr>
        <p:blipFill>
          <a:blip r:embed="rId6"/>
          <a:stretch>
            <a:fillRect/>
          </a:stretch>
        </p:blipFill>
        <p:spPr>
          <a:xfrm>
            <a:off x="493407" y="1954886"/>
            <a:ext cx="7615156" cy="217054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33597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Hasil dan Pembahasan</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sp>
        <p:nvSpPr>
          <p:cNvPr id="5" name="Google Shape;64;p14">
            <a:extLst>
              <a:ext uri="{FF2B5EF4-FFF2-40B4-BE49-F238E27FC236}">
                <a16:creationId xmlns:a16="http://schemas.microsoft.com/office/drawing/2014/main" id="{AC10F30B-6F6A-4BB9-BE8E-B4EC54CB2422}"/>
              </a:ext>
            </a:extLst>
          </p:cNvPr>
          <p:cNvSpPr txBox="1">
            <a:spLocks/>
          </p:cNvSpPr>
          <p:nvPr/>
        </p:nvSpPr>
        <p:spPr>
          <a:xfrm>
            <a:off x="493406" y="1338943"/>
            <a:ext cx="10565658" cy="5430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r>
              <a:rPr lang="en-US"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Hasil Prepocessing Data</a:t>
            </a:r>
            <a:endPar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3">
            <a:extLst>
              <a:ext uri="{FF2B5EF4-FFF2-40B4-BE49-F238E27FC236}">
                <a16:creationId xmlns:a16="http://schemas.microsoft.com/office/drawing/2014/main" id="{7D00343B-4560-4F4F-B201-DA32773ABF23}"/>
              </a:ext>
            </a:extLst>
          </p:cNvPr>
          <p:cNvGraphicFramePr>
            <a:graphicFrameLocks noGrp="1"/>
          </p:cNvGraphicFramePr>
          <p:nvPr>
            <p:extLst>
              <p:ext uri="{D42A27DB-BD31-4B8C-83A1-F6EECF244321}">
                <p14:modId xmlns:p14="http://schemas.microsoft.com/office/powerpoint/2010/main" val="2929940658"/>
              </p:ext>
            </p:extLst>
          </p:nvPr>
        </p:nvGraphicFramePr>
        <p:xfrm>
          <a:off x="493404" y="1881961"/>
          <a:ext cx="9825796" cy="3842597"/>
        </p:xfrm>
        <a:graphic>
          <a:graphicData uri="http://schemas.openxmlformats.org/drawingml/2006/table">
            <a:tbl>
              <a:tblPr firstRow="1" bandRow="1" bandCol="1">
                <a:tableStyleId>{F2DE63D5-997A-4646-A377-4702673A728D}</a:tableStyleId>
              </a:tblPr>
              <a:tblGrid>
                <a:gridCol w="1207577">
                  <a:extLst>
                    <a:ext uri="{9D8B030D-6E8A-4147-A177-3AD203B41FA5}">
                      <a16:colId xmlns:a16="http://schemas.microsoft.com/office/drawing/2014/main" val="2193353992"/>
                    </a:ext>
                  </a:extLst>
                </a:gridCol>
                <a:gridCol w="8618219">
                  <a:extLst>
                    <a:ext uri="{9D8B030D-6E8A-4147-A177-3AD203B41FA5}">
                      <a16:colId xmlns:a16="http://schemas.microsoft.com/office/drawing/2014/main" val="2215688766"/>
                    </a:ext>
                  </a:extLst>
                </a:gridCol>
              </a:tblGrid>
              <a:tr h="309148">
                <a:tc>
                  <a:txBody>
                    <a:bodyPr/>
                    <a:lstStyle/>
                    <a:p>
                      <a:pPr algn="ctr"/>
                      <a:r>
                        <a:rPr lang="en-US" sz="1200">
                          <a:latin typeface="Lato Light" panose="020F0502020204030203" pitchFamily="34" charset="0"/>
                          <a:ea typeface="Lato Light" panose="020F0502020204030203" pitchFamily="34" charset="0"/>
                          <a:cs typeface="Lato Light" panose="020F0502020204030203" pitchFamily="34" charset="0"/>
                        </a:rPr>
                        <a:t>Preprocessing</a:t>
                      </a:r>
                      <a:endParaRPr lang="id-ID" sz="1200">
                        <a:latin typeface="Lato Light" panose="020F0502020204030203" pitchFamily="34" charset="0"/>
                        <a:ea typeface="Lato Light" panose="020F0502020204030203" pitchFamily="34" charset="0"/>
                        <a:cs typeface="Lato Light" panose="020F0502020204030203" pitchFamily="34" charset="0"/>
                      </a:endParaRPr>
                    </a:p>
                  </a:txBody>
                  <a:tcPr anchor="ctr"/>
                </a:tc>
                <a:tc>
                  <a:txBody>
                    <a:bodyPr/>
                    <a:lstStyle/>
                    <a:p>
                      <a:pPr algn="ctr"/>
                      <a:r>
                        <a:rPr lang="en-US" sz="1200">
                          <a:latin typeface="Lato Light" panose="020F0502020204030203" pitchFamily="34" charset="0"/>
                          <a:ea typeface="Lato Light" panose="020F0502020204030203" pitchFamily="34" charset="0"/>
                          <a:cs typeface="Lato Light" panose="020F0502020204030203" pitchFamily="34" charset="0"/>
                        </a:rPr>
                        <a:t>Ulasan</a:t>
                      </a:r>
                      <a:endParaRPr lang="id-ID" sz="1200">
                        <a:latin typeface="Lato Light" panose="020F0502020204030203" pitchFamily="34" charset="0"/>
                        <a:ea typeface="Lato Light" panose="020F0502020204030203" pitchFamily="34" charset="0"/>
                        <a:cs typeface="Lato Light" panose="020F0502020204030203" pitchFamily="34" charset="0"/>
                      </a:endParaRPr>
                    </a:p>
                  </a:txBody>
                  <a:tcPr anchor="ctr"/>
                </a:tc>
                <a:extLst>
                  <a:ext uri="{0D108BD9-81ED-4DB2-BD59-A6C34878D82A}">
                    <a16:rowId xmlns:a16="http://schemas.microsoft.com/office/drawing/2014/main" val="3723934084"/>
                  </a:ext>
                </a:extLst>
              </a:tr>
              <a:tr h="714336">
                <a:tc>
                  <a:txBody>
                    <a:bodyPr/>
                    <a:lstStyle/>
                    <a:p>
                      <a:pPr algn="ctr"/>
                      <a:r>
                        <a:rPr lang="en-US" sz="1100">
                          <a:latin typeface="Lato Light" panose="020F0502020204030203" pitchFamily="34" charset="0"/>
                          <a:ea typeface="Lato Light" panose="020F0502020204030203" pitchFamily="34" charset="0"/>
                          <a:cs typeface="Lato Light" panose="020F0502020204030203" pitchFamily="34" charset="0"/>
                        </a:rPr>
                        <a:t>Data Mentah</a:t>
                      </a:r>
                      <a:endParaRPr lang="id-ID" sz="1100">
                        <a:latin typeface="Lato Light" panose="020F0502020204030203" pitchFamily="34" charset="0"/>
                        <a:ea typeface="Lato Light" panose="020F0502020204030203" pitchFamily="34" charset="0"/>
                        <a:cs typeface="Lato Light" panose="020F0502020204030203" pitchFamily="34" charset="0"/>
                      </a:endParaRPr>
                    </a:p>
                  </a:txBody>
                  <a:tcPr anchor="ctr"/>
                </a:tc>
                <a:tc>
                  <a:txBody>
                    <a:bodyPr/>
                    <a:lstStyle/>
                    <a:p>
                      <a:pPr algn="l"/>
                      <a:r>
                        <a:rPr lang="id-ID" sz="1100">
                          <a:latin typeface="Lato Light" panose="020F0502020204030203" pitchFamily="34" charset="0"/>
                          <a:ea typeface="Lato Light" panose="020F0502020204030203" pitchFamily="34" charset="0"/>
                          <a:cs typeface="Lato Light" panose="020F0502020204030203" pitchFamily="34" charset="0"/>
                        </a:rPr>
                        <a:t>platfrom Terbaik, Semoga sukses semakin maju kepada developer Indodax Saya menggunakan aplikasi indodax ini tidak ada kendala sama sekali saya hanya bisa memahami unsur" di dalam aplikasi tersebut saya rasa cukup atau tambah lagi updatenya di aplikasi ini biar tidak ada kendala/bug Trimakasih. INDODAX SUKSES UNTUK INDONESIA💪</a:t>
                      </a:r>
                    </a:p>
                  </a:txBody>
                  <a:tcPr anchor="ctr"/>
                </a:tc>
                <a:extLst>
                  <a:ext uri="{0D108BD9-81ED-4DB2-BD59-A6C34878D82A}">
                    <a16:rowId xmlns:a16="http://schemas.microsoft.com/office/drawing/2014/main" val="2482718193"/>
                  </a:ext>
                </a:extLst>
              </a:tr>
              <a:tr h="559045">
                <a:tc>
                  <a:txBody>
                    <a:bodyPr/>
                    <a:lstStyle/>
                    <a:p>
                      <a:pPr algn="ctr"/>
                      <a:r>
                        <a:rPr lang="en-US" sz="1100">
                          <a:latin typeface="Lato Light" panose="020F0502020204030203" pitchFamily="34" charset="0"/>
                          <a:ea typeface="Lato Light" panose="020F0502020204030203" pitchFamily="34" charset="0"/>
                          <a:cs typeface="Lato Light" panose="020F0502020204030203" pitchFamily="34" charset="0"/>
                        </a:rPr>
                        <a:t>Data Cleaning</a:t>
                      </a:r>
                      <a:endParaRPr lang="id-ID" sz="1100">
                        <a:latin typeface="Lato Light" panose="020F0502020204030203" pitchFamily="34" charset="0"/>
                        <a:ea typeface="Lato Light" panose="020F0502020204030203" pitchFamily="34" charset="0"/>
                        <a:cs typeface="Lato Light" panose="020F0502020204030203" pitchFamily="34" charset="0"/>
                      </a:endParaRPr>
                    </a:p>
                  </a:txBody>
                  <a:tcPr anchor="ctr"/>
                </a:tc>
                <a:tc>
                  <a:txBody>
                    <a:bodyPr/>
                    <a:lstStyle/>
                    <a:p>
                      <a:pPr algn="l"/>
                      <a:r>
                        <a:rPr lang="id-ID" sz="1100">
                          <a:latin typeface="Lato Light" panose="020F0502020204030203" pitchFamily="34" charset="0"/>
                          <a:ea typeface="Lato Light" panose="020F0502020204030203" pitchFamily="34" charset="0"/>
                          <a:cs typeface="Lato Light" panose="020F0502020204030203" pitchFamily="34" charset="0"/>
                        </a:rPr>
                        <a:t>platfrom Terbaik Semoga sukses semakin maju kepada developer Indodax Saya menggunakan aplikasi indodax ini tidak ada kendala sama sekali saya hanya bisa memahami unsur di dalam aplikasi tersebut saya rasa cukup atau tambah lagi updatenya di aplikasi ini biar tidak ada kendala bug Trimakasih INDODAX SUKSES UNTUK INDONESIA</a:t>
                      </a:r>
                    </a:p>
                  </a:txBody>
                  <a:tcPr anchor="ctr"/>
                </a:tc>
                <a:extLst>
                  <a:ext uri="{0D108BD9-81ED-4DB2-BD59-A6C34878D82A}">
                    <a16:rowId xmlns:a16="http://schemas.microsoft.com/office/drawing/2014/main" val="3569866640"/>
                  </a:ext>
                </a:extLst>
              </a:tr>
              <a:tr h="559045">
                <a:tc>
                  <a:txBody>
                    <a:bodyPr/>
                    <a:lstStyle/>
                    <a:p>
                      <a:pPr algn="ctr"/>
                      <a:r>
                        <a:rPr lang="en-US" sz="1100">
                          <a:latin typeface="Lato Light" panose="020F0502020204030203" pitchFamily="34" charset="0"/>
                          <a:ea typeface="Lato Light" panose="020F0502020204030203" pitchFamily="34" charset="0"/>
                          <a:cs typeface="Lato Light" panose="020F0502020204030203" pitchFamily="34" charset="0"/>
                        </a:rPr>
                        <a:t>Case Folding</a:t>
                      </a:r>
                      <a:endParaRPr lang="id-ID" sz="1100">
                        <a:latin typeface="Lato Light" panose="020F0502020204030203" pitchFamily="34" charset="0"/>
                        <a:ea typeface="Lato Light" panose="020F0502020204030203" pitchFamily="34" charset="0"/>
                        <a:cs typeface="Lato Light" panose="020F0502020204030203" pitchFamily="34" charset="0"/>
                      </a:endParaRPr>
                    </a:p>
                  </a:txBody>
                  <a:tcPr anchor="ctr"/>
                </a:tc>
                <a:tc>
                  <a:txBody>
                    <a:bodyPr/>
                    <a:lstStyle/>
                    <a:p>
                      <a:pPr algn="l"/>
                      <a:r>
                        <a:rPr lang="id-ID" sz="1100">
                          <a:latin typeface="Lato Light" panose="020F0502020204030203" pitchFamily="34" charset="0"/>
                          <a:ea typeface="Lato Light" panose="020F0502020204030203" pitchFamily="34" charset="0"/>
                          <a:cs typeface="Lato Light" panose="020F0502020204030203" pitchFamily="34" charset="0"/>
                        </a:rPr>
                        <a:t>platfrom terbaik semoga sukses semakin maju kepada developer indodax saya menggunakan aplikasi indodax ini tidak ada kendala sama sekali saya hanya bisa memahami unsur di dalam aplikasi tersebut saya rasa cukup atau tambah lagi updatenya di aplikasi ini biar tidak ada kendala bug trimakasih indodax sukses untuk indonesia</a:t>
                      </a:r>
                    </a:p>
                  </a:txBody>
                  <a:tcPr anchor="ctr"/>
                </a:tc>
                <a:extLst>
                  <a:ext uri="{0D108BD9-81ED-4DB2-BD59-A6C34878D82A}">
                    <a16:rowId xmlns:a16="http://schemas.microsoft.com/office/drawing/2014/main" val="2088395726"/>
                  </a:ext>
                </a:extLst>
              </a:tr>
              <a:tr h="512303">
                <a:tc>
                  <a:txBody>
                    <a:bodyPr/>
                    <a:lstStyle/>
                    <a:p>
                      <a:pPr algn="ctr"/>
                      <a:r>
                        <a:rPr lang="en-US" sz="1100">
                          <a:latin typeface="Lato Light" panose="020F0502020204030203" pitchFamily="34" charset="0"/>
                          <a:ea typeface="Lato Light" panose="020F0502020204030203" pitchFamily="34" charset="0"/>
                          <a:cs typeface="Lato Light" panose="020F0502020204030203" pitchFamily="34" charset="0"/>
                        </a:rPr>
                        <a:t>Stopword Removal</a:t>
                      </a:r>
                      <a:endParaRPr lang="id-ID" sz="1100">
                        <a:latin typeface="Lato Light" panose="020F0502020204030203" pitchFamily="34" charset="0"/>
                        <a:ea typeface="Lato Light" panose="020F0502020204030203" pitchFamily="34" charset="0"/>
                        <a:cs typeface="Lato Light" panose="020F0502020204030203" pitchFamily="34" charset="0"/>
                      </a:endParaRPr>
                    </a:p>
                  </a:txBody>
                  <a:tcPr anchor="ctr"/>
                </a:tc>
                <a:tc>
                  <a:txBody>
                    <a:bodyPr/>
                    <a:lstStyle/>
                    <a:p>
                      <a:pPr algn="l"/>
                      <a:r>
                        <a:rPr lang="id-ID" sz="1100">
                          <a:latin typeface="Lato Light" panose="020F0502020204030203" pitchFamily="34" charset="0"/>
                          <a:ea typeface="Lato Light" panose="020F0502020204030203" pitchFamily="34" charset="0"/>
                          <a:cs typeface="Lato Light" panose="020F0502020204030203" pitchFamily="34" charset="0"/>
                        </a:rPr>
                        <a:t>platfrom terbaik semoga sukses semakin maju developer indodax menggunakan aplikasi indodax kendala memahami unsur aplikasi rasa tambah updatenya aplikasi kendala bug trimakasih indodax sukses indonesia</a:t>
                      </a:r>
                    </a:p>
                  </a:txBody>
                  <a:tcPr anchor="ctr"/>
                </a:tc>
                <a:extLst>
                  <a:ext uri="{0D108BD9-81ED-4DB2-BD59-A6C34878D82A}">
                    <a16:rowId xmlns:a16="http://schemas.microsoft.com/office/drawing/2014/main" val="3876612227"/>
                  </a:ext>
                </a:extLst>
              </a:tr>
              <a:tr h="559045">
                <a:tc>
                  <a:txBody>
                    <a:bodyPr/>
                    <a:lstStyle/>
                    <a:p>
                      <a:pPr algn="ctr"/>
                      <a:r>
                        <a:rPr lang="en-US" sz="1100">
                          <a:latin typeface="Lato Light" panose="020F0502020204030203" pitchFamily="34" charset="0"/>
                          <a:ea typeface="Lato Light" panose="020F0502020204030203" pitchFamily="34" charset="0"/>
                          <a:cs typeface="Lato Light" panose="020F0502020204030203" pitchFamily="34" charset="0"/>
                        </a:rPr>
                        <a:t>Tokenizing</a:t>
                      </a:r>
                      <a:endParaRPr lang="id-ID" sz="1100">
                        <a:latin typeface="Lato Light" panose="020F0502020204030203" pitchFamily="34" charset="0"/>
                        <a:ea typeface="Lato Light" panose="020F0502020204030203" pitchFamily="34" charset="0"/>
                        <a:cs typeface="Lato Light" panose="020F0502020204030203" pitchFamily="34" charset="0"/>
                      </a:endParaRPr>
                    </a:p>
                  </a:txBody>
                  <a:tcPr anchor="ctr"/>
                </a:tc>
                <a:tc>
                  <a:txBody>
                    <a:bodyPr/>
                    <a:lstStyle/>
                    <a:p>
                      <a:pPr algn="l"/>
                      <a:r>
                        <a:rPr lang="id-ID" sz="1100">
                          <a:latin typeface="Lato Light" panose="020F0502020204030203" pitchFamily="34" charset="0"/>
                          <a:ea typeface="Lato Light" panose="020F0502020204030203" pitchFamily="34" charset="0"/>
                          <a:cs typeface="Lato Light" panose="020F0502020204030203" pitchFamily="34" charset="0"/>
                        </a:rPr>
                        <a:t>["platfrom", "terbaik", "semoga", "sukses", "semakin", "maju", "developer", "indodax", "menggunakan", "aplikasi", "indodax", "kendala", "memahami", "unsur", "aplikasi", "rasa", "tambah", "updatenya", "aplikasi", "kendala", "bug", "trimakasih", "indodax", "sukses", "indonesia"]</a:t>
                      </a:r>
                    </a:p>
                  </a:txBody>
                  <a:tcPr anchor="ctr"/>
                </a:tc>
                <a:extLst>
                  <a:ext uri="{0D108BD9-81ED-4DB2-BD59-A6C34878D82A}">
                    <a16:rowId xmlns:a16="http://schemas.microsoft.com/office/drawing/2014/main" val="3031650695"/>
                  </a:ext>
                </a:extLst>
              </a:tr>
              <a:tr h="559045">
                <a:tc>
                  <a:txBody>
                    <a:bodyPr/>
                    <a:lstStyle/>
                    <a:p>
                      <a:pPr algn="ctr"/>
                      <a:r>
                        <a:rPr lang="en-US" sz="1100">
                          <a:latin typeface="Lato Light" panose="020F0502020204030203" pitchFamily="34" charset="0"/>
                          <a:ea typeface="Lato Light" panose="020F0502020204030203" pitchFamily="34" charset="0"/>
                          <a:cs typeface="Lato Light" panose="020F0502020204030203" pitchFamily="34" charset="0"/>
                        </a:rPr>
                        <a:t>Steeming</a:t>
                      </a:r>
                      <a:endParaRPr lang="id-ID" sz="1100">
                        <a:latin typeface="Lato Light" panose="020F0502020204030203" pitchFamily="34" charset="0"/>
                        <a:ea typeface="Lato Light" panose="020F0502020204030203" pitchFamily="34" charset="0"/>
                        <a:cs typeface="Lato Light" panose="020F0502020204030203" pitchFamily="34" charset="0"/>
                      </a:endParaRPr>
                    </a:p>
                  </a:txBody>
                  <a:tcPr anchor="ctr"/>
                </a:tc>
                <a:tc>
                  <a:txBody>
                    <a:bodyPr/>
                    <a:lstStyle/>
                    <a:p>
                      <a:pPr algn="l"/>
                      <a:r>
                        <a:rPr lang="id-ID" sz="1100">
                          <a:latin typeface="Lato Light" panose="020F0502020204030203" pitchFamily="34" charset="0"/>
                          <a:ea typeface="Lato Light" panose="020F0502020204030203" pitchFamily="34" charset="0"/>
                          <a:cs typeface="Lato Light" panose="020F0502020204030203" pitchFamily="34" charset="0"/>
                        </a:rPr>
                        <a:t>["platfrom", "baik", "moga", "sukses", "makin", "maju", "developer", "indodax", "guna", "aplikasi", "indodax", "kendala", "paham", "unsur", "aplikasi", "rasa", "tambah", "update", "aplikasi", "kendala", "bug", "trimakasih", "indodax", "sukses", "indonesia"]</a:t>
                      </a:r>
                    </a:p>
                  </a:txBody>
                  <a:tcPr anchor="ctr"/>
                </a:tc>
                <a:extLst>
                  <a:ext uri="{0D108BD9-81ED-4DB2-BD59-A6C34878D82A}">
                    <a16:rowId xmlns:a16="http://schemas.microsoft.com/office/drawing/2014/main" val="2673017727"/>
                  </a:ext>
                </a:extLst>
              </a:tr>
            </a:tbl>
          </a:graphicData>
        </a:graphic>
      </p:graphicFrame>
      <p:sp>
        <p:nvSpPr>
          <p:cNvPr id="10" name="Google Shape;64;p14">
            <a:extLst>
              <a:ext uri="{FF2B5EF4-FFF2-40B4-BE49-F238E27FC236}">
                <a16:creationId xmlns:a16="http://schemas.microsoft.com/office/drawing/2014/main" id="{C6358EBA-F5A2-4778-B4F8-E63A5DFF1630}"/>
              </a:ext>
            </a:extLst>
          </p:cNvPr>
          <p:cNvSpPr txBox="1">
            <a:spLocks/>
          </p:cNvSpPr>
          <p:nvPr/>
        </p:nvSpPr>
        <p:spPr>
          <a:xfrm>
            <a:off x="493404" y="5781181"/>
            <a:ext cx="8141638" cy="832770"/>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buNone/>
            </a:pPr>
            <a:r>
              <a:rPr lang="en-US" sz="2000" b="1" i="1"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Hasil Preprocessing: </a:t>
            </a:r>
          </a:p>
          <a:p>
            <a:pPr marL="114300" indent="0">
              <a:buNone/>
            </a:pPr>
            <a:r>
              <a:rPr lang="en-US" sz="2000" b="0" i="1"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“platfrom baik moga sukses makin maju developer indodax guna aplikasi indodax kendala paham unsur aplikasi rasa tambah update aplikasi kendala bug trimakasih indodax sukses Indonesia”</a:t>
            </a:r>
          </a:p>
        </p:txBody>
      </p:sp>
    </p:spTree>
    <p:extLst>
      <p:ext uri="{BB962C8B-B14F-4D97-AF65-F5344CB8AC3E}">
        <p14:creationId xmlns:p14="http://schemas.microsoft.com/office/powerpoint/2010/main" val="157298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DD18A-1291-433B-9DEA-C5056CDAF9E1}"/>
              </a:ext>
            </a:extLst>
          </p:cNvPr>
          <p:cNvPicPr>
            <a:picLocks noChangeAspect="1"/>
          </p:cNvPicPr>
          <p:nvPr/>
        </p:nvPicPr>
        <p:blipFill>
          <a:blip r:embed="rId3"/>
          <a:stretch>
            <a:fillRect/>
          </a:stretch>
        </p:blipFill>
        <p:spPr>
          <a:xfrm>
            <a:off x="991234" y="1830207"/>
            <a:ext cx="5039428" cy="3515216"/>
          </a:xfrm>
          <a:prstGeom prst="rect">
            <a:avLst/>
          </a:prstGeom>
        </p:spPr>
      </p:pic>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Hasil dan Pembahasan</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sp>
        <p:nvSpPr>
          <p:cNvPr id="5" name="Google Shape;64;p14">
            <a:extLst>
              <a:ext uri="{FF2B5EF4-FFF2-40B4-BE49-F238E27FC236}">
                <a16:creationId xmlns:a16="http://schemas.microsoft.com/office/drawing/2014/main" id="{AC10F30B-6F6A-4BB9-BE8E-B4EC54CB2422}"/>
              </a:ext>
            </a:extLst>
          </p:cNvPr>
          <p:cNvSpPr txBox="1">
            <a:spLocks/>
          </p:cNvSpPr>
          <p:nvPr/>
        </p:nvSpPr>
        <p:spPr>
          <a:xfrm>
            <a:off x="493406" y="1338943"/>
            <a:ext cx="10565658" cy="5430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r>
              <a:rPr lang="en-US"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Hasil Analisis </a:t>
            </a:r>
            <a:r>
              <a:rPr lang="en-US" sz="2000" b="1"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Binance</a:t>
            </a:r>
            <a:endParaRPr lang="id-ID" b="1"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85882C7-EFA1-485C-B4B5-AC455D835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0371" y="1636100"/>
            <a:ext cx="3421214" cy="3421214"/>
          </a:xfrm>
          <a:prstGeom prst="rect">
            <a:avLst/>
          </a:prstGeom>
        </p:spPr>
      </p:pic>
      <p:pic>
        <p:nvPicPr>
          <p:cNvPr id="13" name="Picture 10">
            <a:extLst>
              <a:ext uri="{FF2B5EF4-FFF2-40B4-BE49-F238E27FC236}">
                <a16:creationId xmlns:a16="http://schemas.microsoft.com/office/drawing/2014/main" id="{49183D83-C283-4F57-BE0F-B378AB44B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0430" y="1871632"/>
            <a:ext cx="1131610" cy="113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57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Hasil dan Pembahasan</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sp>
        <p:nvSpPr>
          <p:cNvPr id="5" name="Google Shape;64;p14">
            <a:extLst>
              <a:ext uri="{FF2B5EF4-FFF2-40B4-BE49-F238E27FC236}">
                <a16:creationId xmlns:a16="http://schemas.microsoft.com/office/drawing/2014/main" id="{AC10F30B-6F6A-4BB9-BE8E-B4EC54CB2422}"/>
              </a:ext>
            </a:extLst>
          </p:cNvPr>
          <p:cNvSpPr txBox="1">
            <a:spLocks/>
          </p:cNvSpPr>
          <p:nvPr/>
        </p:nvSpPr>
        <p:spPr>
          <a:xfrm>
            <a:off x="493406" y="1338943"/>
            <a:ext cx="10565658" cy="5430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r>
              <a:rPr lang="en-US"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Hasil Analisis </a:t>
            </a:r>
            <a:r>
              <a:rPr lang="en-US" sz="2000" b="1"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Indodax</a:t>
            </a:r>
            <a:endParaRPr lang="id-ID" b="1"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85882C7-EFA1-485C-B4B5-AC455D835F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0371" y="1636100"/>
            <a:ext cx="3421214" cy="3421214"/>
          </a:xfrm>
          <a:prstGeom prst="rect">
            <a:avLst/>
          </a:prstGeom>
        </p:spPr>
      </p:pic>
      <p:pic>
        <p:nvPicPr>
          <p:cNvPr id="12" name="Picture 11">
            <a:extLst>
              <a:ext uri="{FF2B5EF4-FFF2-40B4-BE49-F238E27FC236}">
                <a16:creationId xmlns:a16="http://schemas.microsoft.com/office/drawing/2014/main" id="{D68C51D9-9FD0-4E3E-A1FA-399FB5AD6C71}"/>
              </a:ext>
            </a:extLst>
          </p:cNvPr>
          <p:cNvPicPr>
            <a:picLocks noChangeAspect="1"/>
          </p:cNvPicPr>
          <p:nvPr/>
        </p:nvPicPr>
        <p:blipFill>
          <a:blip r:embed="rId7"/>
          <a:stretch>
            <a:fillRect/>
          </a:stretch>
        </p:blipFill>
        <p:spPr>
          <a:xfrm>
            <a:off x="1038046" y="1881963"/>
            <a:ext cx="4919643" cy="3518173"/>
          </a:xfrm>
          <a:prstGeom prst="rect">
            <a:avLst/>
          </a:prstGeom>
        </p:spPr>
      </p:pic>
      <p:pic>
        <p:nvPicPr>
          <p:cNvPr id="15" name="Picture 2" descr="Indodax Kripto Mudah Aman Cuan - Aplikasi di Google Play">
            <a:extLst>
              <a:ext uri="{FF2B5EF4-FFF2-40B4-BE49-F238E27FC236}">
                <a16:creationId xmlns:a16="http://schemas.microsoft.com/office/drawing/2014/main" id="{F603B50F-99A2-4D3B-B49E-2FEA9F7F1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286" y="1881963"/>
            <a:ext cx="1110949" cy="111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845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Hasil dan Pembahasan</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sp>
        <p:nvSpPr>
          <p:cNvPr id="5" name="Google Shape;64;p14">
            <a:extLst>
              <a:ext uri="{FF2B5EF4-FFF2-40B4-BE49-F238E27FC236}">
                <a16:creationId xmlns:a16="http://schemas.microsoft.com/office/drawing/2014/main" id="{AC10F30B-6F6A-4BB9-BE8E-B4EC54CB2422}"/>
              </a:ext>
            </a:extLst>
          </p:cNvPr>
          <p:cNvSpPr txBox="1">
            <a:spLocks/>
          </p:cNvSpPr>
          <p:nvPr/>
        </p:nvSpPr>
        <p:spPr>
          <a:xfrm>
            <a:off x="493406" y="1338943"/>
            <a:ext cx="10565658" cy="5430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r>
              <a:rPr lang="en-US"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Hasil Analisis </a:t>
            </a:r>
            <a:r>
              <a:rPr lang="en-US" sz="2000" b="1"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Pintu</a:t>
            </a:r>
            <a:endParaRPr lang="id-ID" b="1"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85882C7-EFA1-485C-B4B5-AC455D835F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0371" y="1636100"/>
            <a:ext cx="3421214" cy="3421214"/>
          </a:xfrm>
          <a:prstGeom prst="rect">
            <a:avLst/>
          </a:prstGeom>
        </p:spPr>
      </p:pic>
      <p:pic>
        <p:nvPicPr>
          <p:cNvPr id="3" name="Picture 2">
            <a:extLst>
              <a:ext uri="{FF2B5EF4-FFF2-40B4-BE49-F238E27FC236}">
                <a16:creationId xmlns:a16="http://schemas.microsoft.com/office/drawing/2014/main" id="{61095515-E058-4F0F-A186-8CE19565C16C}"/>
              </a:ext>
            </a:extLst>
          </p:cNvPr>
          <p:cNvPicPr>
            <a:picLocks noChangeAspect="1"/>
          </p:cNvPicPr>
          <p:nvPr/>
        </p:nvPicPr>
        <p:blipFill>
          <a:blip r:embed="rId6"/>
          <a:stretch>
            <a:fillRect/>
          </a:stretch>
        </p:blipFill>
        <p:spPr>
          <a:xfrm>
            <a:off x="973841" y="1853497"/>
            <a:ext cx="4906060" cy="3534268"/>
          </a:xfrm>
          <a:prstGeom prst="rect">
            <a:avLst/>
          </a:prstGeom>
        </p:spPr>
      </p:pic>
      <p:pic>
        <p:nvPicPr>
          <p:cNvPr id="10" name="Picture 6" descr="Aplikasi &quot;Pintu&quot; Optimis Dongkrak Minat Masyarakat pada Aset Kripto |  DailySocial.id">
            <a:extLst>
              <a:ext uri="{FF2B5EF4-FFF2-40B4-BE49-F238E27FC236}">
                <a16:creationId xmlns:a16="http://schemas.microsoft.com/office/drawing/2014/main" id="{8683D046-8B50-402C-9BEE-A486843A48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05" t="16290" r="21901" b="17539"/>
          <a:stretch/>
        </p:blipFill>
        <p:spPr bwMode="auto">
          <a:xfrm>
            <a:off x="5277682" y="1853497"/>
            <a:ext cx="997106" cy="11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15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Kesimpulan</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sp>
        <p:nvSpPr>
          <p:cNvPr id="10" name="Google Shape;64;p14">
            <a:extLst>
              <a:ext uri="{FF2B5EF4-FFF2-40B4-BE49-F238E27FC236}">
                <a16:creationId xmlns:a16="http://schemas.microsoft.com/office/drawing/2014/main" id="{3BB804F9-731B-F62B-8164-7DD54EC77764}"/>
              </a:ext>
            </a:extLst>
          </p:cNvPr>
          <p:cNvSpPr txBox="1">
            <a:spLocks/>
          </p:cNvSpPr>
          <p:nvPr/>
        </p:nvSpPr>
        <p:spPr>
          <a:xfrm>
            <a:off x="4718649" y="2941608"/>
            <a:ext cx="6055743" cy="319914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lgn="l">
              <a:lnSpc>
                <a:spcPct val="150000"/>
              </a:lnSpc>
              <a:buNone/>
            </a:pP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Berdasarkan data tersebut dapat disimpulkan bahwa pemodelan sentimen analisis menggunakan Naive Bayes sudah baik dikarenakan rata-rata akurasinya sudah lebih dari 93%. </a:t>
            </a:r>
            <a:endPar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L="114300" indent="0" algn="l">
              <a:lnSpc>
                <a:spcPct val="150000"/>
              </a:lnSpc>
              <a:buNone/>
            </a:pPr>
            <a:endPar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marL="114300" indent="0" algn="l">
              <a:lnSpc>
                <a:spcPct val="150000"/>
              </a:lnSpc>
              <a:buNone/>
            </a:pP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Temuan dari penelitian ini dapat menjadi panduan bagi calon pengguna untuk memilih aplikasi Cryptocurrency Exchange berdasarkan sentimen positif yang diberikan oleh pengguna </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C</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ryptocurrency exchange.</a:t>
            </a:r>
            <a:endPar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4" name="Picture 3">
            <a:extLst>
              <a:ext uri="{FF2B5EF4-FFF2-40B4-BE49-F238E27FC236}">
                <a16:creationId xmlns:a16="http://schemas.microsoft.com/office/drawing/2014/main" id="{1DEA9044-7E23-4AD3-BBBD-5E55436C7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03253"/>
            <a:ext cx="4554747" cy="4554747"/>
          </a:xfrm>
          <a:prstGeom prst="rect">
            <a:avLst/>
          </a:prstGeom>
        </p:spPr>
      </p:pic>
      <p:sp>
        <p:nvSpPr>
          <p:cNvPr id="5" name="Google Shape;64;p14">
            <a:extLst>
              <a:ext uri="{FF2B5EF4-FFF2-40B4-BE49-F238E27FC236}">
                <a16:creationId xmlns:a16="http://schemas.microsoft.com/office/drawing/2014/main" id="{AC10F30B-6F6A-4BB9-BE8E-B4EC54CB2422}"/>
              </a:ext>
            </a:extLst>
          </p:cNvPr>
          <p:cNvSpPr txBox="1">
            <a:spLocks/>
          </p:cNvSpPr>
          <p:nvPr/>
        </p:nvSpPr>
        <p:spPr>
          <a:xfrm>
            <a:off x="493406" y="1338943"/>
            <a:ext cx="10565658" cy="1628544"/>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lgn="l">
              <a:lnSpc>
                <a:spcPct val="150000"/>
              </a:lnSpc>
              <a:buNone/>
            </a:pP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Hasil penelitian dari </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3</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aplikasi Cryptocurrency</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Exchange (Binance, Indodax dan </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Pintu</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menunjukkan bahwa aplikasi indodax memiliki sentimen positif paling tinggi diantara 3 aplikasi lainnya, dengan nilai </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f1-score</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sentimen positif sebesar 0.99 dengan data sentimen positif sebesar </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39</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ulasan, sementara itu ada </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1</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ulasan untuk sentimen negatif dan akurasi dari data model sebesar 9</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7</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a:t>
            </a: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9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CCF157-B218-473E-B61A-4159A3FBB624}"/>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1906437"/>
            <a:ext cx="4951563" cy="4951563"/>
          </a:xfrm>
          <a:prstGeom prst="rect">
            <a:avLst/>
          </a:prstGeom>
        </p:spPr>
      </p:pic>
      <p:sp>
        <p:nvSpPr>
          <p:cNvPr id="2" name="Title 1">
            <a:extLst>
              <a:ext uri="{FF2B5EF4-FFF2-40B4-BE49-F238E27FC236}">
                <a16:creationId xmlns:a16="http://schemas.microsoft.com/office/drawing/2014/main" id="{10D25626-827C-5CD1-AB6C-2D28D52C98D0}"/>
              </a:ext>
            </a:extLst>
          </p:cNvPr>
          <p:cNvSpPr>
            <a:spLocks noGrp="1"/>
          </p:cNvSpPr>
          <p:nvPr>
            <p:ph type="ctrTitle"/>
          </p:nvPr>
        </p:nvSpPr>
        <p:spPr>
          <a:xfrm>
            <a:off x="1524000" y="484782"/>
            <a:ext cx="9144000" cy="1249632"/>
          </a:xfrm>
        </p:spPr>
        <p:txBody>
          <a:bodyPr>
            <a:normAutofit/>
          </a:bodyPr>
          <a:lstStyle/>
          <a:p>
            <a:pPr marL="0" marR="0" lvl="0" indent="0" defTabSz="914400" rtl="0" eaLnBrk="1" fontAlgn="auto" latinLnBrk="0" hangingPunct="1">
              <a:lnSpc>
                <a:spcPct val="150000"/>
              </a:lnSpc>
              <a:spcBef>
                <a:spcPts val="7200"/>
              </a:spcBef>
              <a:spcAft>
                <a:spcPts val="0"/>
              </a:spcAft>
              <a:tabLst/>
              <a:defRPr/>
            </a:pPr>
            <a:r>
              <a:rPr kumimoji="0" lang="en-ID" sz="4900" b="1" i="0" u="none" strike="noStrike" kern="0" cap="none" spc="0" normalizeH="0" baseline="0" noProof="0">
                <a:ln>
                  <a:noFill/>
                </a:ln>
                <a:solidFill>
                  <a:schemeClr val="tx1">
                    <a:lumMod val="85000"/>
                    <a:lumOff val="15000"/>
                  </a:schemeClr>
                </a:solidFill>
                <a:effectLst/>
                <a:uLnTx/>
                <a:uFillTx/>
                <a:latin typeface="Lato" panose="020F0502020204030203" pitchFamily="34" charset="0"/>
                <a:ea typeface="Lato" panose="020F0502020204030203" pitchFamily="34" charset="0"/>
                <a:cs typeface="Lato" panose="020F0502020204030203" pitchFamily="34" charset="0"/>
                <a:sym typeface="Proxima Nova"/>
              </a:rPr>
              <a:t>… Terima kasih ...</a:t>
            </a:r>
            <a:endParaRPr lang="en-ID">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D14D470F-4026-1386-C7F8-E5E3B77023D1}"/>
              </a:ext>
            </a:extLst>
          </p:cNvPr>
          <p:cNvSpPr/>
          <p:nvPr/>
        </p:nvSpPr>
        <p:spPr>
          <a:xfrm>
            <a:off x="5736336" y="2922717"/>
            <a:ext cx="719328" cy="57174"/>
          </a:xfrm>
          <a:prstGeom prst="rect">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rgbClr val="0F1726"/>
              </a:solidFill>
            </a:endParaRPr>
          </a:p>
        </p:txBody>
      </p:sp>
      <p:sp>
        <p:nvSpPr>
          <p:cNvPr id="8" name="TextBox 7">
            <a:extLst>
              <a:ext uri="{FF2B5EF4-FFF2-40B4-BE49-F238E27FC236}">
                <a16:creationId xmlns:a16="http://schemas.microsoft.com/office/drawing/2014/main" id="{126DBAD3-14E1-42D2-9D8B-9630695382E5}"/>
              </a:ext>
            </a:extLst>
          </p:cNvPr>
          <p:cNvSpPr txBox="1"/>
          <p:nvPr/>
        </p:nvSpPr>
        <p:spPr>
          <a:xfrm>
            <a:off x="2451699" y="1800679"/>
            <a:ext cx="7288602" cy="868636"/>
          </a:xfrm>
          <a:prstGeom prst="rect">
            <a:avLst/>
          </a:prstGeom>
          <a:noFill/>
        </p:spPr>
        <p:txBody>
          <a:bodyPr wrap="square">
            <a:spAutoFit/>
          </a:bodyPr>
          <a:lstStyle/>
          <a:p>
            <a:pPr algn="ctr">
              <a:lnSpc>
                <a:spcPct val="150000"/>
              </a:lnSpc>
            </a:pPr>
            <a:r>
              <a:rPr kumimoji="0" lang="en-US" sz="1800" b="0" i="1" u="none" strike="noStrike" kern="0" cap="none" spc="0" normalizeH="0" baseline="0" noProof="0">
                <a:ln>
                  <a:noFill/>
                </a:ln>
                <a:solidFill>
                  <a:schemeClr val="tx1">
                    <a:lumMod val="85000"/>
                    <a:lumOff val="15000"/>
                  </a:schemeClr>
                </a:solidFill>
                <a:effectLst/>
                <a:uLnTx/>
                <a:uFillTx/>
                <a:latin typeface="Lato Light" panose="020F0502020204030203" pitchFamily="34" charset="0"/>
                <a:ea typeface="Lato Light" panose="020F0502020204030203" pitchFamily="34" charset="0"/>
                <a:cs typeface="Lato Light" panose="020F0502020204030203" pitchFamily="34" charset="0"/>
                <a:sym typeface="Proxima Nova"/>
              </a:rPr>
              <a:t>Julhan Abdul Malik </a:t>
            </a:r>
            <a:r>
              <a:rPr lang="en-US" i="1" kern="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sym typeface="Proxima Nova"/>
              </a:rPr>
              <a:t>–</a:t>
            </a:r>
            <a:r>
              <a:rPr kumimoji="0" lang="en-US" sz="1800" b="0" i="1" u="none" strike="noStrike" kern="0" cap="none" spc="0" normalizeH="0" baseline="0" noProof="0">
                <a:ln>
                  <a:noFill/>
                </a:ln>
                <a:solidFill>
                  <a:schemeClr val="tx1">
                    <a:lumMod val="85000"/>
                    <a:lumOff val="15000"/>
                  </a:schemeClr>
                </a:solidFill>
                <a:effectLst/>
                <a:uLnTx/>
                <a:uFillTx/>
                <a:latin typeface="Lato Light" panose="020F0502020204030203" pitchFamily="34" charset="0"/>
                <a:ea typeface="Lato Light" panose="020F0502020204030203" pitchFamily="34" charset="0"/>
                <a:cs typeface="Lato Light" panose="020F0502020204030203" pitchFamily="34" charset="0"/>
                <a:sym typeface="Proxima Nova"/>
              </a:rPr>
              <a:t> </a:t>
            </a:r>
            <a:r>
              <a:rPr lang="en-US" i="1" kern="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sym typeface="Proxima Nova"/>
              </a:rPr>
              <a:t>Restu Ramdani – M. Dafik Kholik –</a:t>
            </a:r>
          </a:p>
          <a:p>
            <a:pPr algn="ctr">
              <a:lnSpc>
                <a:spcPct val="150000"/>
              </a:lnSpc>
            </a:pPr>
            <a:r>
              <a:rPr lang="en-US" i="1" kern="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sym typeface="Proxima Nova"/>
              </a:rPr>
              <a:t>Eka Safitri – Lince Paskalina Kagiye</a:t>
            </a:r>
            <a:endParaRPr lang="id-ID" i="1">
              <a:latin typeface="Lato Light" panose="020F0502020204030203" pitchFamily="34" charset="0"/>
              <a:ea typeface="Lato Light" panose="020F0502020204030203" pitchFamily="34" charset="0"/>
              <a:cs typeface="Lato Light" panose="020F0502020204030203" pitchFamily="34" charset="0"/>
            </a:endParaRPr>
          </a:p>
        </p:txBody>
      </p:sp>
      <p:pic>
        <p:nvPicPr>
          <p:cNvPr id="1030" name="Picture 6" descr="Aplikasi &quot;Pintu&quot; Optimis Dongkrak Minat Masyarakat pada Aset Kripto |  DailySocial.id">
            <a:extLst>
              <a:ext uri="{FF2B5EF4-FFF2-40B4-BE49-F238E27FC236}">
                <a16:creationId xmlns:a16="http://schemas.microsoft.com/office/drawing/2014/main" id="{6AC59D3B-603B-4B05-91D5-23145F648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05" t="16290" r="21901" b="17539"/>
          <a:stretch/>
        </p:blipFill>
        <p:spPr bwMode="auto">
          <a:xfrm>
            <a:off x="8733586" y="5198910"/>
            <a:ext cx="1416486" cy="16590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dodax Kripto Mudah Aman Cuan - Aplikasi di Google Play">
            <a:extLst>
              <a:ext uri="{FF2B5EF4-FFF2-40B4-BE49-F238E27FC236}">
                <a16:creationId xmlns:a16="http://schemas.microsoft.com/office/drawing/2014/main" id="{994C8303-AD3A-4C87-B692-519DFB1FA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5664" y="3771928"/>
            <a:ext cx="1945378" cy="19453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5F753AF-77B4-4060-ABB1-741716B8D7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5311" y="3042820"/>
            <a:ext cx="1945378" cy="194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6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Pengantar</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sp>
        <p:nvSpPr>
          <p:cNvPr id="10" name="Google Shape;64;p14">
            <a:extLst>
              <a:ext uri="{FF2B5EF4-FFF2-40B4-BE49-F238E27FC236}">
                <a16:creationId xmlns:a16="http://schemas.microsoft.com/office/drawing/2014/main" id="{3BB804F9-731B-F62B-8164-7DD54EC77764}"/>
              </a:ext>
            </a:extLst>
          </p:cNvPr>
          <p:cNvSpPr txBox="1">
            <a:spLocks/>
          </p:cNvSpPr>
          <p:nvPr/>
        </p:nvSpPr>
        <p:spPr>
          <a:xfrm>
            <a:off x="4718649" y="3027873"/>
            <a:ext cx="6340415" cy="24911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lgn="l">
              <a:lnSpc>
                <a:spcPct val="150000"/>
              </a:lnSpc>
              <a:buNone/>
            </a:pPr>
            <a:r>
              <a:rPr lang="id-ID" sz="1600" b="1"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Sentimen analisis </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adalah proses mengidentifikasi dan mengkategorikan opini yang diekspresikan dalam sebuah teks, terutama untuk menentukan sikap penulis terhadap topik tertentu, apakah positif</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atau</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negatif. Analisis ini sangat berguna dalam memahami persepsi dan reaksi publik terhadap produk atau layanan, termasuk platform cryptocurrency.</a:t>
            </a:r>
            <a:endPar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4" name="Picture 3">
            <a:extLst>
              <a:ext uri="{FF2B5EF4-FFF2-40B4-BE49-F238E27FC236}">
                <a16:creationId xmlns:a16="http://schemas.microsoft.com/office/drawing/2014/main" id="{1DEA9044-7E23-4AD3-BBBD-5E55436C7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03253"/>
            <a:ext cx="4554747" cy="4554747"/>
          </a:xfrm>
          <a:prstGeom prst="rect">
            <a:avLst/>
          </a:prstGeom>
        </p:spPr>
      </p:pic>
      <p:sp>
        <p:nvSpPr>
          <p:cNvPr id="5" name="Google Shape;64;p14">
            <a:extLst>
              <a:ext uri="{FF2B5EF4-FFF2-40B4-BE49-F238E27FC236}">
                <a16:creationId xmlns:a16="http://schemas.microsoft.com/office/drawing/2014/main" id="{AC10F30B-6F6A-4BB9-BE8E-B4EC54CB2422}"/>
              </a:ext>
            </a:extLst>
          </p:cNvPr>
          <p:cNvSpPr txBox="1">
            <a:spLocks/>
          </p:cNvSpPr>
          <p:nvPr/>
        </p:nvSpPr>
        <p:spPr>
          <a:xfrm>
            <a:off x="493406" y="1338943"/>
            <a:ext cx="10565658" cy="162854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lgn="l">
              <a:lnSpc>
                <a:spcPct val="150000"/>
              </a:lnSpc>
              <a:buNone/>
            </a:pP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Dalam beberapa </a:t>
            </a:r>
            <a:r>
              <a:rPr lang="en-US"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bulan</a:t>
            </a:r>
            <a:r>
              <a:rPr lang="id-ID" sz="1600"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terakhir, cryptocurrency seperti Bitcoin telah menjadi topik yang sangat populer di kalangan investor, pengembang teknologi, dan masyarakat umum. Platform Bitcoin dan Crypto Exchange memainkan peran penting dalam perdagangan dan penyimpanan aset kripto.</a:t>
            </a: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451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Tujuan</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sp>
        <p:nvSpPr>
          <p:cNvPr id="10" name="Google Shape;64;p14">
            <a:extLst>
              <a:ext uri="{FF2B5EF4-FFF2-40B4-BE49-F238E27FC236}">
                <a16:creationId xmlns:a16="http://schemas.microsoft.com/office/drawing/2014/main" id="{3BB804F9-731B-F62B-8164-7DD54EC77764}"/>
              </a:ext>
            </a:extLst>
          </p:cNvPr>
          <p:cNvSpPr txBox="1">
            <a:spLocks/>
          </p:cNvSpPr>
          <p:nvPr/>
        </p:nvSpPr>
        <p:spPr>
          <a:xfrm>
            <a:off x="4623759" y="3049566"/>
            <a:ext cx="6340415" cy="249118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lgn="l">
              <a:lnSpc>
                <a:spcPct val="150000"/>
              </a:lnSpc>
              <a:buNone/>
            </a:pPr>
            <a:r>
              <a:rPr lang="id-ID"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Kami akan menggunakan metode </a:t>
            </a:r>
            <a:r>
              <a:rPr lang="id-ID" b="1"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Naive Bayes </a:t>
            </a:r>
            <a:r>
              <a:rPr lang="id-ID"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untuk mengklasifikasikan sentimen dari teks yang diambil dari </a:t>
            </a: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Google Play</a:t>
            </a:r>
            <a:r>
              <a:rPr lang="id-ID"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 Metode ini dipilih karena </a:t>
            </a:r>
            <a:r>
              <a:rPr lang="id-ID" b="1"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kesederhanaan dan efektivitasnya dalam tugas-tugas klasifikasi teks.</a:t>
            </a:r>
            <a:endParaRPr lang="en-US" b="1"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5" name="Google Shape;64;p14">
            <a:extLst>
              <a:ext uri="{FF2B5EF4-FFF2-40B4-BE49-F238E27FC236}">
                <a16:creationId xmlns:a16="http://schemas.microsoft.com/office/drawing/2014/main" id="{AC10F30B-6F6A-4BB9-BE8E-B4EC54CB2422}"/>
              </a:ext>
            </a:extLst>
          </p:cNvPr>
          <p:cNvSpPr txBox="1">
            <a:spLocks/>
          </p:cNvSpPr>
          <p:nvPr/>
        </p:nvSpPr>
        <p:spPr>
          <a:xfrm>
            <a:off x="493406" y="1338943"/>
            <a:ext cx="10565658" cy="162854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buNone/>
            </a:pPr>
            <a:r>
              <a:rPr lang="id-ID"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Tujuan dari </a:t>
            </a:r>
            <a:r>
              <a:rPr lang="en-US"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project</a:t>
            </a:r>
            <a:r>
              <a:rPr lang="id-ID"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 ini adalah untuk menjelaskan bagaimana sentimen analisis dapat diterapkan untuk memahami opini publik terhadap platform Bitcoin dan Crypto Exchange. </a:t>
            </a:r>
            <a:endPar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F4F917D-31DF-4C04-A937-A13809F50D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81" y="2569410"/>
            <a:ext cx="3657607" cy="3657607"/>
          </a:xfrm>
          <a:prstGeom prst="rect">
            <a:avLst/>
          </a:prstGeom>
        </p:spPr>
      </p:pic>
    </p:spTree>
    <p:extLst>
      <p:ext uri="{BB962C8B-B14F-4D97-AF65-F5344CB8AC3E}">
        <p14:creationId xmlns:p14="http://schemas.microsoft.com/office/powerpoint/2010/main" val="437466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Algoritma Naive Bayes</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sp>
        <p:nvSpPr>
          <p:cNvPr id="5" name="Google Shape;64;p14">
            <a:extLst>
              <a:ext uri="{FF2B5EF4-FFF2-40B4-BE49-F238E27FC236}">
                <a16:creationId xmlns:a16="http://schemas.microsoft.com/office/drawing/2014/main" id="{AC10F30B-6F6A-4BB9-BE8E-B4EC54CB2422}"/>
              </a:ext>
            </a:extLst>
          </p:cNvPr>
          <p:cNvSpPr txBox="1">
            <a:spLocks/>
          </p:cNvSpPr>
          <p:nvPr/>
        </p:nvSpPr>
        <p:spPr>
          <a:xfrm>
            <a:off x="493406" y="1338942"/>
            <a:ext cx="8227900" cy="19908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buNone/>
            </a:pPr>
            <a:r>
              <a:rPr lang="id-ID" sz="2000" b="1"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Naive Bayes </a:t>
            </a:r>
            <a:r>
              <a:rPr lang="id-ID"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adalah algoritma klasifikasi yang didasarkan pada Teorema Bayes dengan asumsi kemandirian antar fitur. Algoritma ini menghitung probabilitas bahwa sebuah teks termasuk dalam kategori tertentu (positif</a:t>
            </a:r>
            <a:r>
              <a:rPr lang="en-US"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 atau </a:t>
            </a:r>
            <a:r>
              <a:rPr lang="id-ID"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negatif) berdasarkan frekuensi kata-kata dalam teks tersebut.</a:t>
            </a:r>
            <a:endPar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64;p14">
            <a:extLst>
              <a:ext uri="{FF2B5EF4-FFF2-40B4-BE49-F238E27FC236}">
                <a16:creationId xmlns:a16="http://schemas.microsoft.com/office/drawing/2014/main" id="{CAF4AF0E-0805-48B2-B260-263D28A7213F}"/>
              </a:ext>
            </a:extLst>
          </p:cNvPr>
          <p:cNvSpPr txBox="1">
            <a:spLocks/>
          </p:cNvSpPr>
          <p:nvPr/>
        </p:nvSpPr>
        <p:spPr>
          <a:xfrm>
            <a:off x="727496" y="3329796"/>
            <a:ext cx="3959804" cy="240677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lgn="ctr">
              <a:lnSpc>
                <a:spcPct val="150000"/>
              </a:lnSpc>
              <a:buNone/>
            </a:pPr>
            <a:r>
              <a:rPr lang="en-US" b="1"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Keuntungan:</a:t>
            </a:r>
          </a:p>
          <a:p>
            <a:pPr>
              <a:lnSpc>
                <a:spcPct val="150000"/>
              </a:lnSpc>
            </a:pP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Sederhana dan cepat dalam pelatihan dan prediksi. </a:t>
            </a:r>
          </a:p>
          <a:p>
            <a:pPr>
              <a:lnSpc>
                <a:spcPct val="150000"/>
              </a:lnSpc>
            </a:pP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Memiliki performa yang baik untuk klasifikasi teks meskipun dengan asumsi sederhana.</a:t>
            </a:r>
          </a:p>
        </p:txBody>
      </p:sp>
      <p:sp>
        <p:nvSpPr>
          <p:cNvPr id="12" name="Google Shape;64;p14">
            <a:extLst>
              <a:ext uri="{FF2B5EF4-FFF2-40B4-BE49-F238E27FC236}">
                <a16:creationId xmlns:a16="http://schemas.microsoft.com/office/drawing/2014/main" id="{CAD25A8F-4D1E-4680-9C34-0EAFBC974391}"/>
              </a:ext>
            </a:extLst>
          </p:cNvPr>
          <p:cNvSpPr txBox="1">
            <a:spLocks/>
          </p:cNvSpPr>
          <p:nvPr/>
        </p:nvSpPr>
        <p:spPr>
          <a:xfrm>
            <a:off x="4921390" y="3329796"/>
            <a:ext cx="3959804" cy="240677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lgn="ctr">
              <a:lnSpc>
                <a:spcPct val="150000"/>
              </a:lnSpc>
              <a:buNone/>
            </a:pPr>
            <a:r>
              <a:rPr lang="en-US" b="1"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Kelemahan:</a:t>
            </a:r>
          </a:p>
          <a:p>
            <a:pPr>
              <a:lnSpc>
                <a:spcPct val="150000"/>
              </a:lnSpc>
            </a:pP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Mengasumsikan kemandirian antar fitur yang mungkin tidak selalu akurat. </a:t>
            </a:r>
          </a:p>
          <a:p>
            <a:pPr>
              <a:lnSpc>
                <a:spcPct val="150000"/>
              </a:lnSpc>
            </a:pP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Sensitif terhadap data yang tidak seimbang.</a:t>
            </a:r>
          </a:p>
        </p:txBody>
      </p:sp>
      <p:pic>
        <p:nvPicPr>
          <p:cNvPr id="2052" name="Picture 4" descr="Simple explanation of Naive Bayes classifier - Do It Easy With ScienceProg">
            <a:extLst>
              <a:ext uri="{FF2B5EF4-FFF2-40B4-BE49-F238E27FC236}">
                <a16:creationId xmlns:a16="http://schemas.microsoft.com/office/drawing/2014/main" id="{BF756D45-ACE0-403E-A183-67B1698D1D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561" t="21260" r="5026"/>
          <a:stretch/>
        </p:blipFill>
        <p:spPr bwMode="auto">
          <a:xfrm>
            <a:off x="9240491" y="1300208"/>
            <a:ext cx="2951509" cy="369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737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5"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Landasan Teori</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64;p14">
            <a:extLst>
              <a:ext uri="{FF2B5EF4-FFF2-40B4-BE49-F238E27FC236}">
                <a16:creationId xmlns:a16="http://schemas.microsoft.com/office/drawing/2014/main" id="{92F6A701-A193-46A1-BAC5-C9213FAB1402}"/>
              </a:ext>
            </a:extLst>
          </p:cNvPr>
          <p:cNvSpPr txBox="1">
            <a:spLocks/>
          </p:cNvSpPr>
          <p:nvPr/>
        </p:nvSpPr>
        <p:spPr>
          <a:xfrm>
            <a:off x="493405" y="1338943"/>
            <a:ext cx="4380520" cy="270684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a:lnSpc>
                <a:spcPct val="170000"/>
              </a:lnSpc>
            </a:pPr>
            <a:r>
              <a:rPr lang="id-ID" sz="2000" b="1" i="0" kern="1200">
                <a:solidFill>
                  <a:srgbClr val="262626"/>
                </a:solidFill>
                <a:effectLst/>
                <a:latin typeface="Lato "/>
                <a:ea typeface="Lato Light" panose="020F0502020204030203" pitchFamily="34" charset="0"/>
                <a:cs typeface="Lato Light" panose="020F0502020204030203" pitchFamily="34" charset="0"/>
              </a:rPr>
              <a:t>Cryptocurrency</a:t>
            </a:r>
            <a:endParaRPr lang="en-US" sz="2000" b="1" i="0" kern="1200">
              <a:solidFill>
                <a:srgbClr val="262626"/>
              </a:solidFill>
              <a:effectLst/>
              <a:latin typeface="Lato "/>
              <a:ea typeface="Lato Light" panose="020F0502020204030203" pitchFamily="34" charset="0"/>
              <a:cs typeface="Lato Light" panose="020F0502020204030203" pitchFamily="34" charset="0"/>
            </a:endParaRPr>
          </a:p>
          <a:p>
            <a:pPr marL="114300" indent="0">
              <a:lnSpc>
                <a:spcPct val="170000"/>
              </a:lnSpc>
              <a:buNone/>
            </a:pPr>
            <a:r>
              <a:rPr lang="id-ID"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Cryptocurrency adalah mata uang digital berbasis teknologi blockchain, terdiri dari kode kriptografi yang disimpan dan dipindahkan secara elektronik.</a:t>
            </a:r>
          </a:p>
        </p:txBody>
      </p:sp>
      <p:sp>
        <p:nvSpPr>
          <p:cNvPr id="10" name="Google Shape;64;p14">
            <a:extLst>
              <a:ext uri="{FF2B5EF4-FFF2-40B4-BE49-F238E27FC236}">
                <a16:creationId xmlns:a16="http://schemas.microsoft.com/office/drawing/2014/main" id="{7D2BB16D-725E-4461-9DD0-CB5AE80161D3}"/>
              </a:ext>
            </a:extLst>
          </p:cNvPr>
          <p:cNvSpPr txBox="1">
            <a:spLocks/>
          </p:cNvSpPr>
          <p:nvPr/>
        </p:nvSpPr>
        <p:spPr>
          <a:xfrm>
            <a:off x="5343890" y="1338943"/>
            <a:ext cx="4380520" cy="270684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a:lnSpc>
                <a:spcPct val="170000"/>
              </a:lnSpc>
            </a:pPr>
            <a:r>
              <a:rPr lang="id-ID" sz="2000" b="1" i="0" kern="1200">
                <a:solidFill>
                  <a:srgbClr val="262626"/>
                </a:solidFill>
                <a:effectLst/>
                <a:latin typeface="Lato "/>
                <a:ea typeface="Lato Light" panose="020F0502020204030203" pitchFamily="34" charset="0"/>
                <a:cs typeface="Lato Light" panose="020F0502020204030203" pitchFamily="34" charset="0"/>
              </a:rPr>
              <a:t>Cryptocurrency</a:t>
            </a:r>
            <a:r>
              <a:rPr lang="en-US" sz="2000" b="1" i="0" kern="1200">
                <a:solidFill>
                  <a:srgbClr val="262626"/>
                </a:solidFill>
                <a:effectLst/>
                <a:latin typeface="Lato "/>
                <a:ea typeface="Lato Light" panose="020F0502020204030203" pitchFamily="34" charset="0"/>
                <a:cs typeface="Lato Light" panose="020F0502020204030203" pitchFamily="34" charset="0"/>
              </a:rPr>
              <a:t> Exchange</a:t>
            </a:r>
          </a:p>
          <a:p>
            <a:pPr marL="114300" indent="0">
              <a:lnSpc>
                <a:spcPct val="170000"/>
              </a:lnSpc>
              <a:buNone/>
            </a:pPr>
            <a:r>
              <a:rPr lang="id-ID"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Merupakan tempat di mana transaksi jual beli aset cryptocurrency dapat dilakukan (Binance, Indodax</a:t>
            </a:r>
            <a:r>
              <a:rPr lang="en-US"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Pintu</a:t>
            </a:r>
            <a:r>
              <a:rPr lang="id-ID"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 dll).</a:t>
            </a:r>
          </a:p>
        </p:txBody>
      </p:sp>
      <p:sp>
        <p:nvSpPr>
          <p:cNvPr id="11" name="Google Shape;64;p14">
            <a:extLst>
              <a:ext uri="{FF2B5EF4-FFF2-40B4-BE49-F238E27FC236}">
                <a16:creationId xmlns:a16="http://schemas.microsoft.com/office/drawing/2014/main" id="{9DA7C7DE-8CA1-408C-96D1-DDCD45B3FA62}"/>
              </a:ext>
            </a:extLst>
          </p:cNvPr>
          <p:cNvSpPr txBox="1">
            <a:spLocks/>
          </p:cNvSpPr>
          <p:nvPr/>
        </p:nvSpPr>
        <p:spPr>
          <a:xfrm>
            <a:off x="493405" y="4214496"/>
            <a:ext cx="5432942" cy="218122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a:lnSpc>
                <a:spcPct val="170000"/>
              </a:lnSpc>
            </a:pPr>
            <a:r>
              <a:rPr lang="id-ID" sz="2000" b="1" i="0" kern="1200">
                <a:solidFill>
                  <a:srgbClr val="262626"/>
                </a:solidFill>
                <a:effectLst/>
                <a:latin typeface="Lato "/>
                <a:ea typeface="Lato Light" panose="020F0502020204030203" pitchFamily="34" charset="0"/>
                <a:cs typeface="Lato Light" panose="020F0502020204030203" pitchFamily="34" charset="0"/>
              </a:rPr>
              <a:t>Google Play Store</a:t>
            </a:r>
            <a:endParaRPr lang="en-US" sz="2000" b="1" i="0" kern="1200">
              <a:solidFill>
                <a:srgbClr val="262626"/>
              </a:solidFill>
              <a:effectLst/>
              <a:latin typeface="Lato "/>
              <a:ea typeface="Lato Light" panose="020F0502020204030203" pitchFamily="34" charset="0"/>
              <a:cs typeface="Lato Light" panose="020F0502020204030203" pitchFamily="34" charset="0"/>
            </a:endParaRPr>
          </a:p>
          <a:p>
            <a:pPr marL="114300" indent="0">
              <a:lnSpc>
                <a:spcPct val="170000"/>
              </a:lnSpc>
              <a:buNone/>
            </a:pPr>
            <a:r>
              <a:rPr lang="id-ID"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Merupakan layanan distribusi digital yang dioperasikan dan dikembangkan oleh Google</a:t>
            </a:r>
            <a:r>
              <a:rPr lang="en-US"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a:t>
            </a:r>
            <a:endParaRPr lang="id-ID"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12844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67314D8-1981-499D-8925-7EC93B891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80" y="1985637"/>
            <a:ext cx="10942172" cy="3963396"/>
          </a:xfrm>
          <a:prstGeom prst="rect">
            <a:avLst/>
          </a:prstGeom>
        </p:spPr>
      </p:pic>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Metodelogi</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64;p14">
            <a:extLst>
              <a:ext uri="{FF2B5EF4-FFF2-40B4-BE49-F238E27FC236}">
                <a16:creationId xmlns:a16="http://schemas.microsoft.com/office/drawing/2014/main" id="{92F6A701-A193-46A1-BAC5-C9213FAB1402}"/>
              </a:ext>
            </a:extLst>
          </p:cNvPr>
          <p:cNvSpPr txBox="1">
            <a:spLocks/>
          </p:cNvSpPr>
          <p:nvPr/>
        </p:nvSpPr>
        <p:spPr>
          <a:xfrm>
            <a:off x="493405" y="1338943"/>
            <a:ext cx="10565658" cy="89391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buNone/>
            </a:pPr>
            <a:r>
              <a:rPr lang="id-ID" sz="2000"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Dalam penelitian ini, metodologi yang digunakan meliputi beberapa langkah penting untuk memastikan hasil yang akurat dan dapat diandalkan.</a:t>
            </a:r>
            <a:endPar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10992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67314D8-1981-499D-8925-7EC93B891E08}"/>
              </a:ext>
            </a:extLst>
          </p:cNvPr>
          <p:cNvPicPr>
            <a:picLocks noChangeAspect="1"/>
          </p:cNvPicPr>
          <p:nvPr/>
        </p:nvPicPr>
        <p:blipFill rotWithShape="1">
          <a:blip r:embed="rId3">
            <a:extLst>
              <a:ext uri="{28A0092B-C50C-407E-A947-70E740481C1C}">
                <a14:useLocalDpi xmlns:a14="http://schemas.microsoft.com/office/drawing/2010/main" val="0"/>
              </a:ext>
            </a:extLst>
          </a:blip>
          <a:srcRect l="4329" t="6238" r="65175" b="10848"/>
          <a:stretch/>
        </p:blipFill>
        <p:spPr>
          <a:xfrm>
            <a:off x="665017" y="1028427"/>
            <a:ext cx="4582036" cy="4512323"/>
          </a:xfrm>
          <a:prstGeom prst="rect">
            <a:avLst/>
          </a:prstGeom>
        </p:spPr>
      </p:pic>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Metodelogi</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64;p14">
            <a:extLst>
              <a:ext uri="{FF2B5EF4-FFF2-40B4-BE49-F238E27FC236}">
                <a16:creationId xmlns:a16="http://schemas.microsoft.com/office/drawing/2014/main" id="{92F6A701-A193-46A1-BAC5-C9213FAB1402}"/>
              </a:ext>
            </a:extLst>
          </p:cNvPr>
          <p:cNvSpPr txBox="1">
            <a:spLocks/>
          </p:cNvSpPr>
          <p:nvPr/>
        </p:nvSpPr>
        <p:spPr>
          <a:xfrm>
            <a:off x="4571216" y="1561338"/>
            <a:ext cx="5925869" cy="13034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S</a:t>
            </a:r>
            <a:r>
              <a:rPr lang="id-ID"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craping data pada Google Play</a:t>
            </a:r>
            <a:endParaRPr lang="en-US"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endParaRPr>
          </a:p>
          <a:p>
            <a:r>
              <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200 ulasan untuk setiap aplikasi</a:t>
            </a:r>
            <a:endParaRPr lang="en-US"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a:p>
            <a:r>
              <a:rPr lang="en-US">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L</a:t>
            </a:r>
            <a:r>
              <a:rPr lang="en-US"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abel Positif (Rating &gt; 3) atau Negatif (Rating &lt; 3)</a:t>
            </a:r>
          </a:p>
          <a:p>
            <a:endPar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0" name="Google Shape;64;p14">
            <a:extLst>
              <a:ext uri="{FF2B5EF4-FFF2-40B4-BE49-F238E27FC236}">
                <a16:creationId xmlns:a16="http://schemas.microsoft.com/office/drawing/2014/main" id="{E777F985-8DA6-4AB2-984C-840BEFFAE0CA}"/>
              </a:ext>
            </a:extLst>
          </p:cNvPr>
          <p:cNvSpPr txBox="1">
            <a:spLocks/>
          </p:cNvSpPr>
          <p:nvPr/>
        </p:nvSpPr>
        <p:spPr>
          <a:xfrm>
            <a:off x="5247053" y="3087173"/>
            <a:ext cx="5372743" cy="297403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450850" indent="-336550">
              <a:buFont typeface="+mj-lt"/>
              <a:buAutoNum type="arabicPeriod"/>
            </a:pP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Menghilangkan karakter Tanda Baca, Angka, dan simbol-simbol.</a:t>
            </a:r>
            <a:endParaRPr lang="en-US"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endParaRPr>
          </a:p>
          <a:p>
            <a:pPr>
              <a:buFont typeface="+mj-lt"/>
              <a:buAutoNum type="arabicPeriod"/>
            </a:pPr>
            <a:r>
              <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Mengubah semua huruf dalam teks menjadi huruf kecil (</a:t>
            </a:r>
            <a:r>
              <a:rPr lang="en-US"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L</a:t>
            </a:r>
            <a:r>
              <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owercase)</a:t>
            </a:r>
            <a:endParaRPr lang="en-US"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a:buFont typeface="+mj-lt"/>
              <a:buAutoNum type="arabicPeriod"/>
            </a:pPr>
            <a:r>
              <a:rPr lang="en-US"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Menghilangkan teks, </a:t>
            </a:r>
            <a:r>
              <a:rPr lang="en-US">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seperti ‘dan’, ‘yang’, ‘di’ dll</a:t>
            </a:r>
          </a:p>
          <a:p>
            <a:pPr>
              <a:buFont typeface="+mj-lt"/>
              <a:buAutoNum type="arabicPeriod"/>
            </a:pPr>
            <a:r>
              <a:rPr lang="en-US"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Memecah teks menjadi token</a:t>
            </a:r>
          </a:p>
          <a:p>
            <a:pPr>
              <a:buFont typeface="+mj-lt"/>
              <a:buAutoNum type="arabicPeriod"/>
            </a:pPr>
            <a:r>
              <a:rPr lang="en-US">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Mengubah teks menjadi bentuk dasar atau akar katanya</a:t>
            </a:r>
            <a:endParaRPr lang="en-US"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a:p>
            <a:pPr>
              <a:buFont typeface="+mj-lt"/>
              <a:buAutoNum type="arabicPeriod"/>
            </a:pPr>
            <a:endPar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89681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191F885-445E-4EAD-A478-6EA48B169C57}"/>
              </a:ext>
            </a:extLst>
          </p:cNvPr>
          <p:cNvPicPr>
            <a:picLocks noChangeAspect="1"/>
          </p:cNvPicPr>
          <p:nvPr/>
        </p:nvPicPr>
        <p:blipFill rotWithShape="1">
          <a:blip r:embed="rId3">
            <a:extLst>
              <a:ext uri="{28A0092B-C50C-407E-A947-70E740481C1C}">
                <a14:useLocalDpi xmlns:a14="http://schemas.microsoft.com/office/drawing/2010/main" val="0"/>
              </a:ext>
            </a:extLst>
          </a:blip>
          <a:srcRect l="34281" r="37347"/>
          <a:stretch/>
        </p:blipFill>
        <p:spPr>
          <a:xfrm>
            <a:off x="493406" y="720061"/>
            <a:ext cx="4313415" cy="5506956"/>
          </a:xfrm>
          <a:prstGeom prst="rect">
            <a:avLst/>
          </a:prstGeom>
        </p:spPr>
      </p:pic>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Metodelogi</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64;p14">
            <a:extLst>
              <a:ext uri="{FF2B5EF4-FFF2-40B4-BE49-F238E27FC236}">
                <a16:creationId xmlns:a16="http://schemas.microsoft.com/office/drawing/2014/main" id="{92F6A701-A193-46A1-BAC5-C9213FAB1402}"/>
              </a:ext>
            </a:extLst>
          </p:cNvPr>
          <p:cNvSpPr txBox="1">
            <a:spLocks/>
          </p:cNvSpPr>
          <p:nvPr/>
        </p:nvSpPr>
        <p:spPr>
          <a:xfrm>
            <a:off x="4841701" y="891984"/>
            <a:ext cx="6856893" cy="375260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buNone/>
            </a:pP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Pembobotan melibatkan pemberian nilai atau bobot pada setiap observasi dalam dataset. </a:t>
            </a:r>
          </a:p>
          <a:p>
            <a:pPr marL="114300" indent="0">
              <a:buNone/>
            </a:pPr>
            <a:r>
              <a:rPr lang="en-US" b="1">
                <a:solidFill>
                  <a:srgbClr val="262626"/>
                </a:solidFill>
                <a:latin typeface="Lato Light" panose="020F0502020204030203" pitchFamily="34" charset="0"/>
                <a:ea typeface="Lato Light" panose="020F0502020204030203" pitchFamily="34" charset="0"/>
                <a:cs typeface="Lato Light" panose="020F0502020204030203" pitchFamily="34" charset="0"/>
              </a:rPr>
              <a:t>Metode TFIDF (Term Frequency-Inverse Document Frequency) </a:t>
            </a: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berfungsi menemukan representasi nilai dari setiap dokumen dalam suatu kumpulan data pelatihan (training set). </a:t>
            </a:r>
          </a:p>
          <a:p>
            <a:pPr marL="114300" indent="0">
              <a:buNone/>
            </a:pP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Selanjutnya, dilakukan pemisahan antara </a:t>
            </a:r>
            <a:r>
              <a:rPr lang="en-US" b="1">
                <a:solidFill>
                  <a:srgbClr val="262626"/>
                </a:solidFill>
                <a:latin typeface="Lato Light" panose="020F0502020204030203" pitchFamily="34" charset="0"/>
                <a:ea typeface="Lato Light" panose="020F0502020204030203" pitchFamily="34" charset="0"/>
                <a:cs typeface="Lato Light" panose="020F0502020204030203" pitchFamily="34" charset="0"/>
              </a:rPr>
              <a:t>Data Training </a:t>
            </a: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dan </a:t>
            </a:r>
            <a:r>
              <a:rPr lang="en-US" b="1">
                <a:solidFill>
                  <a:srgbClr val="262626"/>
                </a:solidFill>
                <a:latin typeface="Lato Light" panose="020F0502020204030203" pitchFamily="34" charset="0"/>
                <a:ea typeface="Lato Light" panose="020F0502020204030203" pitchFamily="34" charset="0"/>
                <a:cs typeface="Lato Light" panose="020F0502020204030203" pitchFamily="34" charset="0"/>
              </a:rPr>
              <a:t>Data Testing</a:t>
            </a: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 dengan </a:t>
            </a:r>
            <a:r>
              <a:rPr lang="en-US" b="1">
                <a:solidFill>
                  <a:srgbClr val="262626"/>
                </a:solidFill>
                <a:latin typeface="Lato Light" panose="020F0502020204030203" pitchFamily="34" charset="0"/>
                <a:ea typeface="Lato Light" panose="020F0502020204030203" pitchFamily="34" charset="0"/>
                <a:cs typeface="Lato Light" panose="020F0502020204030203" pitchFamily="34" charset="0"/>
              </a:rPr>
              <a:t>Rasio 80:20.</a:t>
            </a:r>
          </a:p>
          <a:p>
            <a:r>
              <a:rPr lang="en-US" b="1" i="0" kern="1200">
                <a:solidFill>
                  <a:srgbClr val="262626"/>
                </a:solidFill>
                <a:effectLst/>
                <a:latin typeface="Lato "/>
                <a:ea typeface="Lato Light" panose="020F0502020204030203" pitchFamily="34" charset="0"/>
                <a:cs typeface="Lato Light" panose="020F0502020204030203" pitchFamily="34" charset="0"/>
              </a:rPr>
              <a:t>Binance</a:t>
            </a:r>
            <a:r>
              <a:rPr lang="en-US"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 : </a:t>
            </a: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Data Training 142 dan Data Testing 36</a:t>
            </a:r>
          </a:p>
          <a:p>
            <a:r>
              <a:rPr lang="en-US" b="1">
                <a:solidFill>
                  <a:srgbClr val="262626"/>
                </a:solidFill>
                <a:latin typeface="Lato" panose="020F0502020204030203" pitchFamily="34" charset="0"/>
                <a:ea typeface="Lato" panose="020F0502020204030203" pitchFamily="34" charset="0"/>
                <a:cs typeface="Lato" panose="020F0502020204030203" pitchFamily="34" charset="0"/>
              </a:rPr>
              <a:t>Indodax</a:t>
            </a: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 : Data Training 156 dan Data Testing 39</a:t>
            </a:r>
          </a:p>
          <a:p>
            <a:r>
              <a:rPr lang="en-US" b="1" i="0" kern="1200">
                <a:solidFill>
                  <a:srgbClr val="262626"/>
                </a:solidFill>
                <a:effectLst/>
                <a:latin typeface="Lato" panose="020F0502020204030203" pitchFamily="34" charset="0"/>
                <a:ea typeface="Lato" panose="020F0502020204030203" pitchFamily="34" charset="0"/>
                <a:cs typeface="Lato" panose="020F0502020204030203" pitchFamily="34" charset="0"/>
              </a:rPr>
              <a:t>Pintu</a:t>
            </a:r>
            <a:r>
              <a:rPr lang="en-US"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rPr>
              <a:t> : </a:t>
            </a: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Data Training 151 dan Data Testing 38</a:t>
            </a:r>
            <a:endParaRPr lang="en-US"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endParaRPr>
          </a:p>
          <a:p>
            <a:endPar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0" name="Google Shape;64;p14">
            <a:extLst>
              <a:ext uri="{FF2B5EF4-FFF2-40B4-BE49-F238E27FC236}">
                <a16:creationId xmlns:a16="http://schemas.microsoft.com/office/drawing/2014/main" id="{E777F985-8DA6-4AB2-984C-840BEFFAE0CA}"/>
              </a:ext>
            </a:extLst>
          </p:cNvPr>
          <p:cNvSpPr txBox="1">
            <a:spLocks/>
          </p:cNvSpPr>
          <p:nvPr/>
        </p:nvSpPr>
        <p:spPr>
          <a:xfrm>
            <a:off x="1132936" y="4791123"/>
            <a:ext cx="4904509" cy="175138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pPr marL="114300" indent="0">
              <a:buNone/>
            </a:pPr>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Menggunakan Naïve Bayes Classifier (NBC)</a:t>
            </a:r>
          </a:p>
          <a:p>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F</a:t>
            </a:r>
            <a:r>
              <a:rPr lang="en-US" sz="1800">
                <a:solidFill>
                  <a:srgbClr val="262626"/>
                </a:solidFill>
                <a:latin typeface="Lato Light" panose="020F0502020204030203" pitchFamily="34" charset="0"/>
                <a:ea typeface="Lato Light" panose="020F0502020204030203" pitchFamily="34" charset="0"/>
                <a:cs typeface="Lato Light" panose="020F0502020204030203" pitchFamily="34" charset="0"/>
              </a:rPr>
              <a:t>1_score</a:t>
            </a:r>
          </a:p>
          <a:p>
            <a:r>
              <a:rPr lang="en-US" sz="1800">
                <a:solidFill>
                  <a:srgbClr val="262626"/>
                </a:solidFill>
                <a:latin typeface="Lato Light" panose="020F0502020204030203" pitchFamily="34" charset="0"/>
                <a:ea typeface="Lato Light" panose="020F0502020204030203" pitchFamily="34" charset="0"/>
                <a:cs typeface="Lato Light" panose="020F0502020204030203" pitchFamily="34" charset="0"/>
              </a:rPr>
              <a:t>Akurasi </a:t>
            </a:r>
          </a:p>
          <a:p>
            <a:r>
              <a:rPr lang="en-US" sz="1800">
                <a:solidFill>
                  <a:srgbClr val="262626"/>
                </a:solidFill>
                <a:latin typeface="Lato Light" panose="020F0502020204030203" pitchFamily="34" charset="0"/>
                <a:ea typeface="Lato Light" panose="020F0502020204030203" pitchFamily="34" charset="0"/>
                <a:cs typeface="Lato Light" panose="020F0502020204030203" pitchFamily="34" charset="0"/>
              </a:rPr>
              <a:t>Recall</a:t>
            </a:r>
          </a:p>
          <a:p>
            <a:r>
              <a:rPr lang="en-US" sz="1800">
                <a:solidFill>
                  <a:srgbClr val="262626"/>
                </a:solidFill>
                <a:latin typeface="Lato Light" panose="020F0502020204030203" pitchFamily="34" charset="0"/>
                <a:ea typeface="Lato Light" panose="020F0502020204030203" pitchFamily="34" charset="0"/>
                <a:cs typeface="Lato Light" panose="020F0502020204030203" pitchFamily="34" charset="0"/>
              </a:rPr>
              <a:t>Presisi</a:t>
            </a:r>
          </a:p>
        </p:txBody>
      </p:sp>
    </p:spTree>
    <p:extLst>
      <p:ext uri="{BB962C8B-B14F-4D97-AF65-F5344CB8AC3E}">
        <p14:creationId xmlns:p14="http://schemas.microsoft.com/office/powerpoint/2010/main" val="744509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B671865-5A56-4A84-88B5-5701DC54BAED}"/>
              </a:ext>
            </a:extLst>
          </p:cNvPr>
          <p:cNvPicPr>
            <a:picLocks noChangeAspect="1"/>
          </p:cNvPicPr>
          <p:nvPr/>
        </p:nvPicPr>
        <p:blipFill rotWithShape="1">
          <a:blip r:embed="rId3">
            <a:extLst>
              <a:ext uri="{28A0092B-C50C-407E-A947-70E740481C1C}">
                <a14:useLocalDpi xmlns:a14="http://schemas.microsoft.com/office/drawing/2010/main" val="0"/>
              </a:ext>
            </a:extLst>
          </a:blip>
          <a:srcRect l="67104" t="36418" r="5499" b="16460"/>
          <a:stretch/>
        </p:blipFill>
        <p:spPr>
          <a:xfrm>
            <a:off x="610364" y="1110657"/>
            <a:ext cx="4251766" cy="2648885"/>
          </a:xfrm>
          <a:prstGeom prst="rect">
            <a:avLst/>
          </a:prstGeom>
        </p:spPr>
      </p:pic>
      <p:sp>
        <p:nvSpPr>
          <p:cNvPr id="9" name="Google Shape;63;p14">
            <a:extLst>
              <a:ext uri="{FF2B5EF4-FFF2-40B4-BE49-F238E27FC236}">
                <a16:creationId xmlns:a16="http://schemas.microsoft.com/office/drawing/2014/main" id="{3B415441-0FF1-5E33-7396-F7DCF6D1FBBC}"/>
              </a:ext>
            </a:extLst>
          </p:cNvPr>
          <p:cNvSpPr txBox="1">
            <a:spLocks/>
          </p:cNvSpPr>
          <p:nvPr/>
        </p:nvSpPr>
        <p:spPr>
          <a:xfrm>
            <a:off x="493406" y="445025"/>
            <a:ext cx="7040745" cy="89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pPr marL="0" marR="0" lvl="0" indent="0" algn="l" defTabSz="914400" rtl="0" eaLnBrk="1" fontAlgn="auto" latinLnBrk="0" hangingPunct="1">
              <a:lnSpc>
                <a:spcPct val="100000"/>
              </a:lnSpc>
              <a:spcBef>
                <a:spcPts val="0"/>
              </a:spcBef>
              <a:spcAft>
                <a:spcPts val="0"/>
              </a:spcAft>
              <a:buClr>
                <a:srgbClr val="FF5722"/>
              </a:buClr>
              <a:buSzPts val="990"/>
              <a:buFont typeface="Alfa Slab One"/>
              <a:buNone/>
              <a:tabLst/>
              <a:defRPr/>
            </a:pPr>
            <a:r>
              <a:rPr kumimoji="0" lang="en-ID" sz="36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rPr>
              <a:t>Metodelogi</a:t>
            </a:r>
            <a:endParaRPr kumimoji="0" lang="en-ID" sz="2800" b="1" i="0" u="none" strike="noStrike" kern="0" cap="none" spc="0" normalizeH="0" baseline="0" noProof="0">
              <a:ln>
                <a:noFill/>
              </a:ln>
              <a:solidFill>
                <a:schemeClr val="tx1">
                  <a:lumMod val="85000"/>
                  <a:lumOff val="15000"/>
                </a:schemeClr>
              </a:solidFill>
              <a:effectLst/>
              <a:uLnTx/>
              <a:uFillTx/>
              <a:latin typeface="Lato "/>
              <a:ea typeface="Lato Light" panose="020F0502020204030203" pitchFamily="34" charset="0"/>
              <a:cs typeface="Lato Light" panose="020F0502020204030203" pitchFamily="34" charset="0"/>
              <a:sym typeface="Proxima Nova"/>
            </a:endParaRPr>
          </a:p>
        </p:txBody>
      </p:sp>
      <p:pic>
        <p:nvPicPr>
          <p:cNvPr id="6" name="Picture 6" descr="Aplikasi &quot;Pintu&quot; Optimis Dongkrak Minat Masyarakat pada Aset Kripto |  DailySocial.id">
            <a:extLst>
              <a:ext uri="{FF2B5EF4-FFF2-40B4-BE49-F238E27FC236}">
                <a16:creationId xmlns:a16="http://schemas.microsoft.com/office/drawing/2014/main" id="{AD170AAF-F9AF-4749-A4FB-DD920FF98C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05" t="16290" r="21901" b="17539"/>
          <a:stretch/>
        </p:blipFill>
        <p:spPr bwMode="auto">
          <a:xfrm>
            <a:off x="11232868" y="6227017"/>
            <a:ext cx="538716" cy="630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dodax Kripto Mudah Aman Cuan - Aplikasi di Google Play">
            <a:extLst>
              <a:ext uri="{FF2B5EF4-FFF2-40B4-BE49-F238E27FC236}">
                <a16:creationId xmlns:a16="http://schemas.microsoft.com/office/drawing/2014/main" id="{77EB01E0-CB51-432E-B6FC-7C2B7BD14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3944" y="5132468"/>
            <a:ext cx="816565" cy="816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04F045C-006C-4186-AC82-972838A73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9200" y="5857085"/>
            <a:ext cx="739864" cy="739864"/>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64;p14">
            <a:extLst>
              <a:ext uri="{FF2B5EF4-FFF2-40B4-BE49-F238E27FC236}">
                <a16:creationId xmlns:a16="http://schemas.microsoft.com/office/drawing/2014/main" id="{92F6A701-A193-46A1-BAC5-C9213FAB1402}"/>
              </a:ext>
            </a:extLst>
          </p:cNvPr>
          <p:cNvSpPr txBox="1">
            <a:spLocks/>
          </p:cNvSpPr>
          <p:nvPr/>
        </p:nvSpPr>
        <p:spPr>
          <a:xfrm>
            <a:off x="4763263" y="1897522"/>
            <a:ext cx="5925869" cy="18620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roxima Nova"/>
              <a:buChar char="●"/>
              <a:defRPr sz="18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dk2"/>
              </a:buClr>
              <a:buSzPts val="1400"/>
              <a:buFont typeface="Proxima Nova"/>
              <a:buChar char="■"/>
              <a:defRPr sz="1400" b="0" i="0" u="none" strike="noStrike" cap="none">
                <a:solidFill>
                  <a:schemeClr val="dk2"/>
                </a:solidFill>
                <a:latin typeface="Proxima Nova"/>
                <a:ea typeface="Proxima Nova"/>
                <a:cs typeface="Proxima Nova"/>
                <a:sym typeface="Proxima Nova"/>
              </a:defRPr>
            </a:lvl9pPr>
          </a:lstStyle>
          <a:p>
            <a:r>
              <a:rPr lang="en-US">
                <a:solidFill>
                  <a:srgbClr val="262626"/>
                </a:solidFill>
                <a:latin typeface="Lato Light" panose="020F0502020204030203" pitchFamily="34" charset="0"/>
                <a:ea typeface="Lato Light" panose="020F0502020204030203" pitchFamily="34" charset="0"/>
                <a:cs typeface="Lato Light" panose="020F0502020204030203" pitchFamily="34" charset="0"/>
              </a:rPr>
              <a:t>Menilai Performa Model yang diterapkan pada Analisis Sentimen</a:t>
            </a:r>
            <a:endParaRPr lang="en-US" b="0" i="0" kern="1200">
              <a:solidFill>
                <a:srgbClr val="262626"/>
              </a:solidFill>
              <a:effectLst/>
              <a:latin typeface="Lato Light" panose="020F0502020204030203" pitchFamily="34" charset="0"/>
              <a:ea typeface="Lato Light" panose="020F0502020204030203" pitchFamily="34" charset="0"/>
              <a:cs typeface="Lato Light" panose="020F0502020204030203" pitchFamily="34" charset="0"/>
            </a:endParaRPr>
          </a:p>
          <a:p>
            <a:r>
              <a:rPr lang="en-US"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rPr>
              <a:t>Menggunakan Confusion Matrix digunakan untuk melakukan validasi pada pengukuran klasifikasi, menguji objek yang benar dan yang salah</a:t>
            </a:r>
          </a:p>
          <a:p>
            <a:endParaRPr lang="id-ID" b="0" i="0">
              <a:solidFill>
                <a:schemeClr val="tx1">
                  <a:lumMod val="85000"/>
                  <a:lumOff val="15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718058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2196</Words>
  <Application>Microsoft Office PowerPoint</Application>
  <PresentationFormat>Widescreen</PresentationFormat>
  <Paragraphs>190</Paragraphs>
  <Slides>16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Alfa Slab One</vt:lpstr>
      <vt:lpstr>Arial</vt:lpstr>
      <vt:lpstr>Calibri</vt:lpstr>
      <vt:lpstr>Calibri Light</vt:lpstr>
      <vt:lpstr>Lato</vt:lpstr>
      <vt:lpstr>Lato </vt:lpstr>
      <vt:lpstr>Lato Light</vt:lpstr>
      <vt:lpstr>Proxima Nova</vt:lpstr>
      <vt:lpstr>Office Theme</vt:lpstr>
      <vt:lpstr>Kelompok 3 – Machine Learning Project UAS Semester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Terima kasih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Julhan Abdul Malik Tugas sesi 1 - Rekayasa Perangkat Lunak - Pengenalan –</dc:title>
  <dc:creator>Julhan Abdul Malik</dc:creator>
  <cp:lastModifiedBy>Julhan A Malik</cp:lastModifiedBy>
  <cp:revision>150</cp:revision>
  <dcterms:created xsi:type="dcterms:W3CDTF">2023-09-26T02:51:52Z</dcterms:created>
  <dcterms:modified xsi:type="dcterms:W3CDTF">2024-06-20T04:26:14Z</dcterms:modified>
</cp:coreProperties>
</file>